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Default Extension="png" ContentType="image/png"/>
  <Default Extension="jpg" ContentType="image/jpeg"/>
  <Default Extension="jpeg" ContentType="image/jpeg"/>
  <Default Extension="gif" ContentType="image/gif"/>
  <Default Extension="svg" ContentType="image/svg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 embedTrueTypeFonts="1" saveSubsetFonts="1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 type="custom"/>
  <p:notesSz cx="12192000" cy="6858000"/>
  <p:embeddedFontLst>
    <p:embeddedFont>
      <p:font typeface="MiSans" charset="-122" pitchFamily="34"/>
      <p:regular r:id="rId11"/>
    </p:embeddedFont>
  </p:embeddedFontLst>
</p:presentation>
</file>

<file path=ppt/presProps.xml><?xml version="1.0" encoding="utf-8"?>
<p:presentationPr xmlns:p="http://schemas.openxmlformats.org/presentationml/2006/main" xmlns:a="http://schemas.openxmlformats.org/drawingml/2006/main" xmlns:r="http://schemas.openxmlformats.org/officeDocument/2006/relationships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 xmlns:a="http://schemas.openxmlformats.org/drawingml/2006/main" xmlns:r="http://schemas.openxmlformats.org/officeDocument/2006/relationships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font" Target="fonts/font1.fntdata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type="blank" preserve="1">
  <p:cSld name="Blank">
    <p:spTree>
      <p:nvGrpSpPr>
        <p:cNvPr id="1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_0.jpg"/><Relationship Id="rId3" Type="http://schemas.openxmlformats.org/officeDocument/2006/relationships/hyperlink" Target="https://www.xiaomiev.com/yu7" TargetMode="Externa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_0.jpg"/><Relationship Id="rId3" Type="http://schemas.openxmlformats.org/officeDocument/2006/relationships/hyperlink" Target="https://www.xiaomiev.com/yu7" TargetMode="Externa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_0.jpg"/><Relationship Id="rId3" Type="http://schemas.openxmlformats.org/officeDocument/2006/relationships/hyperlink" Target="https://www.xiaomiev.com/yu7" TargetMode="Externa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_0.jpg"/><Relationship Id="rId3" Type="http://schemas.openxmlformats.org/officeDocument/2006/relationships/hyperlink" Target="https://www.mi.com/global/discover/article?id=5174" TargetMode="Externa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_0.jpg"/><Relationship Id="rId3" Type="http://schemas.openxmlformats.org/officeDocument/2006/relationships/hyperlink" Target="https://www.mi.com/global/discover/article?id=4925" TargetMode="Externa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_0.jpg"/><Relationship Id="rId3" Type="http://schemas.openxmlformats.org/officeDocument/2006/relationships/hyperlink" Target="https://www.xiaomiev.com/yu7" TargetMode="Externa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7_0.jpg"/><Relationship Id="rId3" Type="http://schemas.openxmlformats.org/officeDocument/2006/relationships/hyperlink" Target="https://www.mi.com/global/discover/article?id=5174" TargetMode="Externa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_0.jpg"/><Relationship Id="rId3" Type="http://schemas.openxmlformats.org/officeDocument/2006/relationships/hyperlink" Target="https://www.xiaomiev.com/yu7" TargetMode="External"/></Relationships>
</file>

<file path=ppt/slides/slide1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ver-wash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4706"/>
            </a:srgbClr>
          </a:solidFill>
          <a:ln>
            <a:noFill/>
          </a:ln>
        </p:spPr>
      </p:sp>
      <p:sp>
        <p:nvSpPr>
          <p:cNvPr id="3" name="cover-rule"/>
          <p:cNvSpPr/>
          <p:nvPr/>
        </p:nvSpPr>
        <p:spPr>
          <a:xfrm>
            <a:off x="736600" y="558800"/>
            <a:ext cx="914400" cy="50800"/>
          </a:xfrm>
          <a:prstGeom prst="rect">
            <a:avLst/>
          </a:prstGeom>
          <a:solidFill>
            <a:srgbClr val="FF6900"/>
          </a:solidFill>
          <a:ln>
            <a:noFill/>
          </a:ln>
        </p:spPr>
      </p:sp>
      <p:sp>
        <p:nvSpPr>
          <p:cNvPr id="4" name="cover-meta"/>
          <p:cNvSpPr txBox="1"/>
          <p:nvPr/>
        </p:nvSpPr>
        <p:spPr>
          <a:xfrm>
            <a:off x="736600" y="736600"/>
            <a:ext cx="889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spc="200" kern="0">
                <a:solidFill>
                  <a:srgbClr val="C9D0D4"/>
                </a:solidFill>
                <a:latin typeface="MiSans"/>
                <a:ea typeface="MiSans"/>
              </a:rPr>
              <a:t>XIAOMI EV  /  YU7  /  2025 PRODUCT STORY</a:t>
            </a:r>
            <a:endParaRPr lang="en-US" sz="1200" noProof="1"/>
          </a:p>
        </p:txBody>
      </p:sp>
      <p:sp>
        <p:nvSpPr>
          <p:cNvPr id="5" name="cover-title"/>
          <p:cNvSpPr txBox="1"/>
          <p:nvPr/>
        </p:nvSpPr>
        <p:spPr>
          <a:xfrm>
            <a:off x="736600" y="2616200"/>
            <a:ext cx="7112000" cy="1524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 anchor="ctr"/>
          <a:lstStyle/>
          <a:p>
            <a:pPr algn="l">
              <a:lnSpc>
                <a:spcPct val="120000"/>
              </a:lnSpc>
            </a:pPr>
            <a:r>
              <a:rPr lang="en-US" sz="7600" noProof="1">
                <a:solidFill>
                  <a:srgbClr val="FFFFFF"/>
                </a:solidFill>
                <a:latin typeface="MiSans"/>
                <a:ea typeface="MiSans"/>
              </a:rPr>
              <a:t>小米 YU7</a:t>
            </a:r>
            <a:endParaRPr lang="en-US" sz="1600" noProof="1"/>
          </a:p>
          <a:p>
            <a:pPr algn="l">
              <a:lnSpc>
                <a:spcPct val="120000"/>
              </a:lnSpc>
            </a:pPr>
            <a:r>
              <a:rPr lang="en-US" sz="2400" noProof="1">
                <a:solidFill>
                  <a:srgbClr val="FF6900"/>
                </a:solidFill>
                <a:latin typeface="MiSans"/>
                <a:ea typeface="MiSans"/>
              </a:rPr>
              <a:t>从容奔赴 · 伟大旅程</a:t>
            </a:r>
            <a:endParaRPr lang="en-US" sz="1600" noProof="1"/>
          </a:p>
        </p:txBody>
      </p:sp>
      <p:sp>
        <p:nvSpPr>
          <p:cNvPr id="6" name="cover-subtitle"/>
          <p:cNvSpPr txBox="1"/>
          <p:nvPr/>
        </p:nvSpPr>
        <p:spPr>
          <a:xfrm>
            <a:off x="762000" y="4648200"/>
            <a:ext cx="4826000" cy="812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35000"/>
              </a:lnSpc>
            </a:pPr>
            <a:r>
              <a:rPr lang="en-US" sz="1700" noProof="1">
                <a:solidFill>
                  <a:srgbClr val="FFFFFF"/>
                </a:solidFill>
                <a:latin typeface="MiSans"/>
                <a:ea typeface="MiSans"/>
              </a:rPr>
              <a:t>跑车级姿态，SUV 的从容。</a:t>
            </a:r>
            <a:endParaRPr lang="en-US" sz="1700" noProof="1"/>
          </a:p>
          <a:p>
            <a:pPr>
              <a:lnSpc>
                <a:spcPct val="135000"/>
              </a:lnSpc>
            </a:pPr>
            <a:r>
              <a:rPr lang="en-US" sz="1700" noProof="1">
                <a:solidFill>
                  <a:srgbClr val="FFFFFF"/>
                </a:solidFill>
                <a:latin typeface="MiSans"/>
                <a:ea typeface="MiSans"/>
              </a:rPr>
              <a:t>一台把长途旅行做成日常的纯电 SUV。</a:t>
            </a:r>
            <a:endParaRPr lang="en-US" sz="1700" noProof="1"/>
          </a:p>
        </p:txBody>
      </p:sp>
      <p:sp>
        <p:nvSpPr>
          <p:cNvPr id="7" name="cover-source"/>
          <p:cNvSpPr txBox="1"/>
          <p:nvPr/>
        </p:nvSpPr>
        <p:spPr>
          <a:xfrm>
            <a:off x="762000" y="6273800"/>
            <a:ext cx="10160000" cy="228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图片 / 资料：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小米汽车官网 YU7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（访问：2026-08-06）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"/>
                            </p:stCondLst>
                            <p:childTnLst>
                              <p:par>
                                <p:cTn id="12" presetID="2" presetClass="entr" presetSubtype="4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4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4" grpId="1" animBg="1"/>
    </p:bldLst>
  </p:timing>
</p:sld>
</file>

<file path=ppt/slides/slide2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sition-wash"/>
          <p:cNvSpPr/>
          <p:nvPr/>
        </p:nvSpPr>
        <p:spPr>
          <a:xfrm>
            <a:off x="0" y="0"/>
            <a:ext cx="6350000" cy="6858000"/>
          </a:xfrm>
          <a:prstGeom prst="rect">
            <a:avLst/>
          </a:prstGeom>
          <a:solidFill>
            <a:srgbClr val="071013">
              <a:alpha val="83137"/>
            </a:srgbClr>
          </a:solidFill>
          <a:ln>
            <a:noFill/>
          </a:ln>
        </p:spPr>
      </p:sp>
      <p:sp>
        <p:nvSpPr>
          <p:cNvPr id="3" name="position-index"/>
          <p:cNvSpPr txBox="1"/>
          <p:nvPr/>
        </p:nvSpPr>
        <p:spPr>
          <a:xfrm>
            <a:off x="736600" y="533400"/>
            <a:ext cx="1524000" cy="304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01 / POSITION</a:t>
            </a:r>
            <a:endParaRPr lang="en-US" sz="1200" noProof="1"/>
          </a:p>
        </p:txBody>
      </p:sp>
      <p:sp>
        <p:nvSpPr>
          <p:cNvPr id="4" name="position-title"/>
          <p:cNvSpPr txBox="1"/>
          <p:nvPr/>
        </p:nvSpPr>
        <p:spPr>
          <a:xfrm>
            <a:off x="736600" y="1193800"/>
            <a:ext cx="5080000" cy="142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300" noProof="1">
                <a:solidFill>
                  <a:srgbClr val="FFFFFF"/>
                </a:solidFill>
                <a:latin typeface="MiSans"/>
                <a:ea typeface="MiSans"/>
              </a:rPr>
              <a:t>从 SU7 到 YU7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2500" noProof="1">
                <a:solidFill>
                  <a:srgbClr val="FF6900"/>
                </a:solidFill>
                <a:latin typeface="MiSans"/>
                <a:ea typeface="MiSans"/>
              </a:rPr>
              <a:t>小米的第二台车，第一台 SUV</a:t>
            </a:r>
            <a:endParaRPr lang="en-US" sz="1600" noProof="1"/>
          </a:p>
        </p:txBody>
      </p:sp>
      <p:sp>
        <p:nvSpPr>
          <p:cNvPr id="5" name="position-body"/>
          <p:cNvSpPr txBox="1"/>
          <p:nvPr/>
        </p:nvSpPr>
        <p:spPr>
          <a:xfrm>
            <a:off x="762000" y="2997200"/>
            <a:ext cx="4572000" cy="1422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45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保留跑车式的低趴比例，</a:t>
            </a:r>
            <a:endParaRPr lang="en-US" sz="1700" noProof="1"/>
          </a:p>
          <a:p>
            <a:pPr>
              <a:lnSpc>
                <a:spcPct val="145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把车内空间、舒适与长途能力</a:t>
            </a:r>
            <a:endParaRPr lang="en-US" sz="1700" noProof="1"/>
          </a:p>
          <a:p>
            <a:pPr>
              <a:lnSpc>
                <a:spcPct val="145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放进同一台车。</a:t>
            </a:r>
            <a:endParaRPr lang="en-US" sz="1700" noProof="1"/>
          </a:p>
        </p:txBody>
      </p:sp>
      <p:sp>
        <p:nvSpPr>
          <p:cNvPr id="6" name="position-line"/>
          <p:cNvSpPr/>
          <p:nvPr>
            <p:extLst>
              <p:ext uri="{F5677B7D-0D2A-4D9B-9A5C-6D8D7D0E5A5D}">
                <pptd:line encoding="base64url">eyJ2aWV3Qm94IjpbMzU0LDFdLCJwb2ludHMiOiIwLDAuNSAzNTQsMC41In0</pptd:line>
              </p:ext>
            </p:extLst>
          </p:nvPr>
        </p:nvSpPr>
        <p:spPr>
          <a:xfrm>
            <a:off x="762000" y="4851400"/>
            <a:ext cx="4495800" cy="12700"/>
          </a:xfrm>
          <a:custGeom>
            <a:avLst/>
            <a:gdLst/>
            <a:ahLst/>
            <a:cxnLst/>
            <a:rect l="l" t="t" r="r" b="b"/>
            <a:pathLst>
              <a:path w="354" h="1">
                <a:moveTo>
                  <a:pt x="0" y="1"/>
                </a:moveTo>
                <a:lnTo>
                  <a:pt x="354" y="1"/>
                </a:lnTo>
              </a:path>
            </a:pathLst>
          </a:custGeom>
          <a:noFill/>
          <a:ln w="25400" cap="rnd">
            <a:solidFill>
              <a:srgbClr val="FF6900"/>
            </a:solidFill>
            <a:round/>
          </a:ln>
        </p:spPr>
      </p:sp>
      <p:sp>
        <p:nvSpPr>
          <p:cNvPr id="7" name="position-stats"/>
          <p:cNvSpPr txBox="1"/>
          <p:nvPr/>
        </p:nvSpPr>
        <p:spPr>
          <a:xfrm>
            <a:off x="762000" y="5143500"/>
            <a:ext cx="5207000" cy="1117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3200" noProof="1">
                <a:solidFill>
                  <a:srgbClr val="FFFFFF"/>
                </a:solidFill>
                <a:latin typeface="MiSans"/>
                <a:ea typeface="MiSans"/>
              </a:rPr>
              <a:t>1:3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 头身比　　</a:t>
            </a:r>
            <a:r>
              <a:rPr lang="en-US" sz="3200" noProof="1">
                <a:solidFill>
                  <a:srgbClr val="FFFFFF"/>
                </a:solidFill>
                <a:latin typeface="MiSans"/>
                <a:ea typeface="MiSans"/>
              </a:rPr>
              <a:t>0.245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 风阻系数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接近 5 米车长，仍然保留向前俯冲的姿态</a:t>
            </a:r>
            <a:endParaRPr lang="en-US" sz="1600" noProof="1"/>
          </a:p>
        </p:txBody>
      </p:sp>
      <p:sp>
        <p:nvSpPr>
          <p:cNvPr id="8" name="position-source"/>
          <p:cNvSpPr txBox="1"/>
          <p:nvPr/>
        </p:nvSpPr>
        <p:spPr>
          <a:xfrm>
            <a:off x="736600" y="64770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CCD4D7"/>
                </a:solidFill>
                <a:latin typeface="MiSans"/>
                <a:ea typeface="MiSans"/>
              </a:rPr>
              <a:t>数据来源：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小米汽车官网 YU7</a:t>
            </a:r>
            <a:r>
              <a:rPr lang="en-US" sz="900" noProof="1">
                <a:solidFill>
                  <a:srgbClr val="CCD4D7"/>
                </a:solidFill>
                <a:latin typeface="MiSans"/>
                <a:ea typeface="MiSans"/>
              </a:rPr>
              <a:t>；图源同上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7" grpId="2" animBg="1"/>
    </p:bldLst>
  </p:timing>
</p:sld>
</file>

<file path=ppt/slides/slide3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4680" b="468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sign-wash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29804"/>
            </a:srgbClr>
          </a:solidFill>
          <a:ln>
            <a:noFill/>
          </a:ln>
        </p:spPr>
      </p:sp>
      <p:sp>
        <p:nvSpPr>
          <p:cNvPr id="3" name="design-topline"/>
          <p:cNvSpPr/>
          <p:nvPr>
            <p:extLst>
              <p:ext uri="{F5677B7D-0D2A-4D9B-9A5C-6D8D7D0E5A5D}">
                <pptd:line encoding="base64url">eyJ2aWV3Qm94IjpbODQ0LDFdLCJwb2ludHMiOiIwLDAuNSA4NDQsMC41In0</pptd:line>
              </p:ext>
            </p:extLst>
          </p:nvPr>
        </p:nvSpPr>
        <p:spPr>
          <a:xfrm>
            <a:off x="736600" y="584200"/>
            <a:ext cx="10718800" cy="12700"/>
          </a:xfrm>
          <a:custGeom>
            <a:avLst/>
            <a:gdLst/>
            <a:ahLst/>
            <a:cxnLst/>
            <a:rect l="l" t="t" r="r" b="b"/>
            <a:pathLst>
              <a:path w="844" h="1">
                <a:moveTo>
                  <a:pt x="0" y="1"/>
                </a:moveTo>
                <a:lnTo>
                  <a:pt x="844" y="1"/>
                </a:lnTo>
              </a:path>
            </a:pathLst>
          </a:custGeom>
          <a:noFill/>
          <a:ln w="12700" cap="rnd">
            <a:solidFill>
              <a:srgbClr val="FFFFFF">
                <a:alpha val="47843"/>
              </a:srgbClr>
            </a:solidFill>
            <a:round/>
          </a:ln>
        </p:spPr>
      </p:sp>
      <p:sp>
        <p:nvSpPr>
          <p:cNvPr id="4" name="design-index"/>
          <p:cNvSpPr txBox="1"/>
          <p:nvPr/>
        </p:nvSpPr>
        <p:spPr>
          <a:xfrm>
            <a:off x="736600" y="736600"/>
            <a:ext cx="2032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02 / DESIGN</a:t>
            </a:r>
            <a:endParaRPr lang="en-US" sz="1200" noProof="1"/>
          </a:p>
        </p:txBody>
      </p:sp>
      <p:sp>
        <p:nvSpPr>
          <p:cNvPr id="5" name="design-title"/>
          <p:cNvSpPr txBox="1"/>
          <p:nvPr/>
        </p:nvSpPr>
        <p:spPr>
          <a:xfrm>
            <a:off x="736600" y="1117600"/>
            <a:ext cx="7112000" cy="939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400" noProof="1">
                <a:solidFill>
                  <a:srgbClr val="FFFFFF"/>
                </a:solidFill>
                <a:latin typeface="MiSans"/>
                <a:ea typeface="MiSans"/>
              </a:rPr>
              <a:t>长车头，宽体，低趴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900" noProof="1">
                <a:solidFill>
                  <a:srgbClr val="D8DFE2"/>
                </a:solidFill>
                <a:latin typeface="MiSans"/>
                <a:ea typeface="MiSans"/>
              </a:rPr>
              <a:t>一眼看上去，就知道它在向前</a:t>
            </a:r>
            <a:endParaRPr lang="en-US" sz="1600" noProof="1"/>
          </a:p>
        </p:txBody>
      </p:sp>
      <p:sp>
        <p:nvSpPr>
          <p:cNvPr id="6" name="design-callout"/>
          <p:cNvSpPr txBox="1"/>
          <p:nvPr/>
        </p:nvSpPr>
        <p:spPr>
          <a:xfrm>
            <a:off x="787400" y="2362200"/>
            <a:ext cx="3429000" cy="2133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7200" noProof="1">
                <a:solidFill>
                  <a:srgbClr val="FF6900"/>
                </a:solidFill>
                <a:latin typeface="MiSans"/>
                <a:ea typeface="MiSans"/>
              </a:rPr>
              <a:t>1:3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600" noProof="1">
                <a:solidFill>
                  <a:srgbClr val="D8DFE2"/>
                </a:solidFill>
                <a:latin typeface="MiSans"/>
                <a:ea typeface="MiSans"/>
              </a:rPr>
              <a:t>头身比</a:t>
            </a:r>
            <a:endParaRPr lang="en-US" sz="1600" noProof="1"/>
          </a:p>
          <a:p>
            <a:pPr>
              <a:lnSpc>
                <a:spcPct val="120000"/>
              </a:lnSpc>
              <a:spcBef>
                <a:spcPts val="1400"/>
              </a:spcBef>
            </a:pPr>
            <a:r>
              <a:rPr lang="en-US" sz="1700" noProof="1">
                <a:solidFill>
                  <a:srgbClr val="FFFFFF"/>
                </a:solidFill>
                <a:latin typeface="MiSans"/>
                <a:ea typeface="MiSans"/>
              </a:rPr>
              <a:t>让 SUV 也有跑车的第一眼张力。</a:t>
            </a:r>
            <a:endParaRPr lang="en-US" sz="1600" noProof="1"/>
          </a:p>
        </p:txBody>
      </p:sp>
      <p:sp>
        <p:nvSpPr>
          <p:cNvPr id="7" name="design-labels"/>
          <p:cNvSpPr txBox="1"/>
          <p:nvPr/>
        </p:nvSpPr>
        <p:spPr>
          <a:xfrm>
            <a:off x="736600" y="4953000"/>
            <a:ext cx="5842000" cy="939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45000"/>
              </a:lnSpc>
            </a:pPr>
            <a:r>
              <a:rPr lang="en-US" sz="1600" noProof="1">
                <a:solidFill>
                  <a:srgbClr val="FFFFFF"/>
                </a:solidFill>
                <a:latin typeface="MiSans"/>
                <a:ea typeface="MiSans"/>
              </a:rPr>
              <a:t>3.11㎡ 蚌式铝机盖　｜　0.245 超低风阻</a:t>
            </a:r>
            <a:endParaRPr lang="en-US" sz="1600" noProof="1"/>
          </a:p>
          <a:p>
            <a:pPr>
              <a:lnSpc>
                <a:spcPct val="145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10 组贯穿式风道　｜　19 个风口　｜　流线型尾部</a:t>
            </a:r>
            <a:endParaRPr lang="en-US" sz="1600" noProof="1"/>
          </a:p>
        </p:txBody>
      </p:sp>
      <p:sp>
        <p:nvSpPr>
          <p:cNvPr id="8" name="design-source"/>
          <p:cNvSpPr txBox="1"/>
          <p:nvPr/>
        </p:nvSpPr>
        <p:spPr>
          <a:xfrm>
            <a:off x="736600" y="64516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数据来源：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小米汽车官网 YU7 外观设计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；数据来自小米汽车实验室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00"/>
                            </p:stCondLst>
                            <p:childTnLst>
                              <p:par>
                                <p:cTn id="16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2" animBg="1"/>
    </p:bldLst>
  </p:timing>
</p:sld>
</file>

<file path=ppt/slides/slide4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4887" b="4887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bin-wash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33333"/>
            </a:srgbClr>
          </a:solidFill>
          <a:ln>
            <a:noFill/>
          </a:ln>
        </p:spPr>
      </p:sp>
      <p:sp>
        <p:nvSpPr>
          <p:cNvPr id="3" name="cabin-panel"/>
          <p:cNvSpPr/>
          <p:nvPr/>
        </p:nvSpPr>
        <p:spPr>
          <a:xfrm>
            <a:off x="0" y="0"/>
            <a:ext cx="4953000" cy="6858000"/>
          </a:xfrm>
          <a:prstGeom prst="rect">
            <a:avLst/>
          </a:prstGeom>
          <a:solidFill>
            <a:srgbClr val="11161A">
              <a:alpha val="85098"/>
            </a:srgbClr>
          </a:solidFill>
          <a:ln>
            <a:noFill/>
          </a:ln>
        </p:spPr>
      </p:sp>
      <p:sp>
        <p:nvSpPr>
          <p:cNvPr id="4" name="cabin-index"/>
          <p:cNvSpPr txBox="1"/>
          <p:nvPr/>
        </p:nvSpPr>
        <p:spPr>
          <a:xfrm>
            <a:off x="736600" y="533400"/>
            <a:ext cx="2032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03 / CABIN</a:t>
            </a:r>
            <a:endParaRPr lang="en-US" sz="1200" noProof="1"/>
          </a:p>
        </p:txBody>
      </p:sp>
      <p:sp>
        <p:nvSpPr>
          <p:cNvPr id="5" name="cabin-title"/>
          <p:cNvSpPr txBox="1"/>
          <p:nvPr/>
        </p:nvSpPr>
        <p:spPr>
          <a:xfrm>
            <a:off x="736600" y="1155700"/>
            <a:ext cx="4000500" cy="1676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000" noProof="1">
                <a:solidFill>
                  <a:srgbClr val="FFFFFF"/>
                </a:solidFill>
                <a:latin typeface="MiSans"/>
                <a:ea typeface="MiSans"/>
              </a:rPr>
              <a:t>座舱，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4000" noProof="1">
                <a:solidFill>
                  <a:srgbClr val="FFFFFF"/>
                </a:solidFill>
                <a:latin typeface="MiSans"/>
                <a:ea typeface="MiSans"/>
              </a:rPr>
              <a:t>不只是屏幕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2200" noProof="1">
                <a:solidFill>
                  <a:srgbClr val="FF6900"/>
                </a:solidFill>
                <a:latin typeface="MiSans"/>
                <a:ea typeface="MiSans"/>
              </a:rPr>
              <a:t>是第一排观景席</a:t>
            </a:r>
            <a:endParaRPr lang="en-US" sz="1600" noProof="1"/>
          </a:p>
        </p:txBody>
      </p:sp>
      <p:sp>
        <p:nvSpPr>
          <p:cNvPr id="6" name="cabin-body"/>
          <p:cNvSpPr txBox="1"/>
          <p:nvPr/>
        </p:nvSpPr>
        <p:spPr>
          <a:xfrm>
            <a:off x="762000" y="3048000"/>
            <a:ext cx="3530600" cy="1270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50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把导航、车况与娱乐信息</a:t>
            </a:r>
            <a:endParaRPr lang="en-US" sz="1600" noProof="1"/>
          </a:p>
          <a:p>
            <a:pPr>
              <a:lnSpc>
                <a:spcPct val="150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放到自然视线里，</a:t>
            </a:r>
            <a:endParaRPr lang="en-US" sz="1600" noProof="1"/>
          </a:p>
          <a:p>
            <a:pPr>
              <a:lnSpc>
                <a:spcPct val="150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让驾驶少一点低头，多一点从容。</a:t>
            </a:r>
            <a:endParaRPr lang="en-US" sz="1600" noProof="1"/>
          </a:p>
        </p:txBody>
      </p:sp>
      <p:sp>
        <p:nvSpPr>
          <p:cNvPr id="7" name="cabin-stats"/>
          <p:cNvSpPr txBox="1"/>
          <p:nvPr/>
        </p:nvSpPr>
        <p:spPr>
          <a:xfrm>
            <a:off x="762000" y="4826000"/>
            <a:ext cx="3962400" cy="1168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3100" noProof="1">
                <a:solidFill>
                  <a:srgbClr val="FFFFFF"/>
                </a:solidFill>
                <a:latin typeface="MiSans"/>
                <a:ea typeface="MiSans"/>
              </a:rPr>
              <a:t>1.1 m</a:t>
            </a:r>
            <a:r>
              <a:rPr lang="en-US" sz="1400" noProof="1">
                <a:solidFill>
                  <a:srgbClr val="C9D0D4"/>
                </a:solidFill>
                <a:latin typeface="MiSans"/>
                <a:ea typeface="MiSans"/>
              </a:rPr>
              <a:t> HyperVision 全景显示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三块 Mini LED　｜　108 PPD 视网膜级清晰度</a:t>
            </a:r>
            <a:endParaRPr lang="en-US" sz="1600" noProof="1"/>
          </a:p>
        </p:txBody>
      </p:sp>
      <p:sp>
        <p:nvSpPr>
          <p:cNvPr id="8" name="cabin-source"/>
          <p:cNvSpPr txBox="1"/>
          <p:nvPr/>
        </p:nvSpPr>
        <p:spPr>
          <a:xfrm>
            <a:off x="736600" y="64516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资料来源：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Xiaomi Global · YU7 cabin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；图源：小米汽车官网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2" animBg="1"/>
    </p:bldLst>
  </p:timing>
</p:sld>
</file>

<file path=ppt/slides/slide5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rf-wash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071013">
              <a:alpha val="81569"/>
            </a:srgbClr>
          </a:solidFill>
          <a:ln>
            <a:noFill/>
          </a:ln>
        </p:spPr>
      </p:sp>
      <p:sp>
        <p:nvSpPr>
          <p:cNvPr id="3" name="perf-index"/>
          <p:cNvSpPr txBox="1"/>
          <p:nvPr/>
        </p:nvSpPr>
        <p:spPr>
          <a:xfrm>
            <a:off x="736600" y="533400"/>
            <a:ext cx="2540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04 / PERFORMANCE</a:t>
            </a:r>
            <a:endParaRPr lang="en-US" sz="1200" noProof="1"/>
          </a:p>
        </p:txBody>
      </p:sp>
      <p:sp>
        <p:nvSpPr>
          <p:cNvPr id="4" name="perf-title"/>
          <p:cNvSpPr txBox="1"/>
          <p:nvPr/>
        </p:nvSpPr>
        <p:spPr>
          <a:xfrm>
            <a:off x="736600" y="1168400"/>
            <a:ext cx="4953000" cy="1397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200" noProof="1">
                <a:solidFill>
                  <a:srgbClr val="FFFFFF"/>
                </a:solidFill>
                <a:latin typeface="MiSans"/>
                <a:ea typeface="MiSans"/>
              </a:rPr>
              <a:t>快，不必牺牲从容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2000" noProof="1">
                <a:solidFill>
                  <a:srgbClr val="FF6900"/>
                </a:solidFill>
                <a:latin typeface="MiSans"/>
                <a:ea typeface="MiSans"/>
              </a:rPr>
              <a:t>YU7 Max · 性能旗舰</a:t>
            </a:r>
            <a:endParaRPr lang="en-US" sz="1600" noProof="1"/>
          </a:p>
        </p:txBody>
      </p:sp>
      <p:sp>
        <p:nvSpPr>
          <p:cNvPr id="5" name="perf-stats"/>
          <p:cNvSpPr txBox="1"/>
          <p:nvPr/>
        </p:nvSpPr>
        <p:spPr>
          <a:xfrm>
            <a:off x="762000" y="3175000"/>
            <a:ext cx="4572000" cy="1905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5900" noProof="1">
                <a:solidFill>
                  <a:srgbClr val="FF6900"/>
                </a:solidFill>
                <a:latin typeface="MiSans"/>
                <a:ea typeface="MiSans"/>
              </a:rPr>
              <a:t>3.23</a:t>
            </a:r>
            <a:r>
              <a:rPr lang="en-US" sz="1900" noProof="1">
                <a:solidFill>
                  <a:srgbClr val="FFFFFF"/>
                </a:solidFill>
                <a:latin typeface="MiSans"/>
                <a:ea typeface="MiSans"/>
              </a:rPr>
              <a:t> s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　0—100 km/h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3200" noProof="1">
                <a:solidFill>
                  <a:srgbClr val="FFFFFF"/>
                </a:solidFill>
                <a:latin typeface="MiSans"/>
                <a:ea typeface="MiSans"/>
              </a:rPr>
              <a:t>508 kW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　最大功率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3200" noProof="1">
                <a:solidFill>
                  <a:srgbClr val="FFFFFF"/>
                </a:solidFill>
                <a:latin typeface="MiSans"/>
                <a:ea typeface="MiSans"/>
              </a:rPr>
              <a:t>253 km/h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　最高时速</a:t>
            </a:r>
            <a:endParaRPr lang="en-US" sz="1600" noProof="1"/>
          </a:p>
        </p:txBody>
      </p:sp>
      <p:sp>
        <p:nvSpPr>
          <p:cNvPr id="6" name="perf-caption"/>
          <p:cNvSpPr txBox="1"/>
          <p:nvPr/>
        </p:nvSpPr>
        <p:spPr>
          <a:xfrm>
            <a:off x="762000" y="5524500"/>
            <a:ext cx="4445000" cy="482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400" noProof="1">
                <a:solidFill>
                  <a:srgbClr val="C9D0D4"/>
                </a:solidFill>
                <a:latin typeface="MiSans"/>
                <a:ea typeface="MiSans"/>
              </a:rPr>
              <a:t>性能被放进电机、底盘与整车稳定性里。</a:t>
            </a:r>
            <a:endParaRPr lang="en-US" sz="1400" noProof="1"/>
          </a:p>
        </p:txBody>
      </p:sp>
      <p:sp>
        <p:nvSpPr>
          <p:cNvPr id="7" name="perf-source"/>
          <p:cNvSpPr txBox="1"/>
          <p:nvPr/>
        </p:nvSpPr>
        <p:spPr>
          <a:xfrm>
            <a:off x="736600" y="64516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数据来源：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Xiaomi Global · YU7 launch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；图片：小米汽车官网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3" presetClass="entr" presetSubtype="16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</p:bldLst>
  </p:timing>
</p:sld>
</file>

<file path=ppt/slides/slide6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ange-wash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43922"/>
            </a:srgbClr>
          </a:solidFill>
          <a:ln>
            <a:noFill/>
          </a:ln>
        </p:spPr>
      </p:sp>
      <p:sp>
        <p:nvSpPr>
          <p:cNvPr id="3" name="range-index"/>
          <p:cNvSpPr txBox="1"/>
          <p:nvPr/>
        </p:nvSpPr>
        <p:spPr>
          <a:xfrm>
            <a:off x="736600" y="533400"/>
            <a:ext cx="2032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05 / RANGE</a:t>
            </a:r>
            <a:endParaRPr lang="en-US" sz="1200" noProof="1"/>
          </a:p>
        </p:txBody>
      </p:sp>
      <p:sp>
        <p:nvSpPr>
          <p:cNvPr id="4" name="range-title"/>
          <p:cNvSpPr txBox="1"/>
          <p:nvPr/>
        </p:nvSpPr>
        <p:spPr>
          <a:xfrm>
            <a:off x="736600" y="1206500"/>
            <a:ext cx="6604000" cy="1143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400" noProof="1">
                <a:solidFill>
                  <a:srgbClr val="FFFFFF"/>
                </a:solidFill>
                <a:latin typeface="MiSans"/>
                <a:ea typeface="MiSans"/>
              </a:rPr>
              <a:t>长途，不应被充电打断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900" noProof="1">
                <a:solidFill>
                  <a:srgbClr val="D8DFE2"/>
                </a:solidFill>
                <a:latin typeface="MiSans"/>
                <a:ea typeface="MiSans"/>
              </a:rPr>
              <a:t>高压平台，把“出发”交还给生活</a:t>
            </a:r>
            <a:endParaRPr lang="en-US" sz="1600" noProof="1"/>
          </a:p>
        </p:txBody>
      </p:sp>
      <p:sp>
        <p:nvSpPr>
          <p:cNvPr id="5" name="range-big"/>
          <p:cNvSpPr txBox="1"/>
          <p:nvPr/>
        </p:nvSpPr>
        <p:spPr>
          <a:xfrm>
            <a:off x="736600" y="3022600"/>
            <a:ext cx="6223000" cy="1498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8400" noProof="1">
                <a:solidFill>
                  <a:srgbClr val="FF6900"/>
                </a:solidFill>
                <a:latin typeface="MiSans"/>
                <a:ea typeface="MiSans"/>
              </a:rPr>
              <a:t>835</a:t>
            </a:r>
            <a:r>
              <a:rPr lang="en-US" sz="2500" noProof="1">
                <a:solidFill>
                  <a:srgbClr val="FFFFFF"/>
                </a:solidFill>
                <a:latin typeface="MiSans"/>
                <a:ea typeface="MiSans"/>
              </a:rPr>
              <a:t> km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CLTC 最长续航（标准版）</a:t>
            </a:r>
            <a:endParaRPr lang="en-US" sz="1600" noProof="1"/>
          </a:p>
        </p:txBody>
      </p:sp>
      <p:sp>
        <p:nvSpPr>
          <p:cNvPr id="6" name="range-secondary"/>
          <p:cNvSpPr txBox="1"/>
          <p:nvPr/>
        </p:nvSpPr>
        <p:spPr>
          <a:xfrm>
            <a:off x="762000" y="5080000"/>
            <a:ext cx="5842000" cy="889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3100" noProof="1">
                <a:solidFill>
                  <a:srgbClr val="FFFFFF"/>
                </a:solidFill>
                <a:latin typeface="MiSans"/>
                <a:ea typeface="MiSans"/>
              </a:rPr>
              <a:t>12 min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　10% → 80%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15 分钟补能，最高可增加约 620 km 续航</a:t>
            </a:r>
            <a:endParaRPr lang="en-US" sz="1600" noProof="1"/>
          </a:p>
        </p:txBody>
      </p:sp>
      <p:sp>
        <p:nvSpPr>
          <p:cNvPr id="7" name="range-source"/>
          <p:cNvSpPr txBox="1"/>
          <p:nvPr/>
        </p:nvSpPr>
        <p:spPr>
          <a:xfrm>
            <a:off x="736600" y="64516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数据来源：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小米汽车官网 YU7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；续航 / 充电数据以车型配置与测试条件为准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"/>
                            </p:stCondLst>
                            <p:childTnLst>
                              <p:par>
                                <p:cTn id="16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</p:bldLst>
  </p:timing>
</p:sld>
</file>

<file path=ppt/slides/slide7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tel-wash"/>
          <p:cNvSpPr/>
          <p:nvPr/>
        </p:nvSpPr>
        <p:spPr>
          <a:xfrm>
            <a:off x="0" y="0"/>
            <a:ext cx="6731000" cy="6858000"/>
          </a:xfrm>
          <a:prstGeom prst="rect">
            <a:avLst/>
          </a:prstGeom>
          <a:solidFill>
            <a:srgbClr val="05080C">
              <a:alpha val="85098"/>
            </a:srgbClr>
          </a:solidFill>
          <a:ln>
            <a:noFill/>
          </a:ln>
        </p:spPr>
      </p:sp>
      <p:sp>
        <p:nvSpPr>
          <p:cNvPr id="3" name="intel-index"/>
          <p:cNvSpPr txBox="1"/>
          <p:nvPr/>
        </p:nvSpPr>
        <p:spPr>
          <a:xfrm>
            <a:off x="736600" y="533400"/>
            <a:ext cx="2921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06 / INTELLIGENCE</a:t>
            </a:r>
            <a:endParaRPr lang="en-US" sz="1200" noProof="1"/>
          </a:p>
        </p:txBody>
      </p:sp>
      <p:sp>
        <p:nvSpPr>
          <p:cNvPr id="4" name="intel-title"/>
          <p:cNvSpPr txBox="1"/>
          <p:nvPr/>
        </p:nvSpPr>
        <p:spPr>
          <a:xfrm>
            <a:off x="736600" y="1168400"/>
            <a:ext cx="5334000" cy="1333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200" noProof="1">
                <a:solidFill>
                  <a:srgbClr val="FFFFFF"/>
                </a:solidFill>
                <a:latin typeface="MiSans"/>
                <a:ea typeface="MiSans"/>
              </a:rPr>
              <a:t>智能能力，藏在日常里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900" noProof="1">
                <a:solidFill>
                  <a:srgbClr val="FF6900"/>
                </a:solidFill>
                <a:latin typeface="MiSans"/>
                <a:ea typeface="MiSans"/>
              </a:rPr>
              <a:t>从“能用”到“好用”</a:t>
            </a:r>
            <a:endParaRPr lang="en-US" sz="1600" noProof="1"/>
          </a:p>
        </p:txBody>
      </p:sp>
      <p:sp>
        <p:nvSpPr>
          <p:cNvPr id="5" name="intel-body"/>
          <p:cNvSpPr txBox="1"/>
          <p:nvPr/>
        </p:nvSpPr>
        <p:spPr>
          <a:xfrm>
            <a:off x="762000" y="2921000"/>
            <a:ext cx="4953000" cy="14986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45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HyperVision 全景显示、智能座舱、</a:t>
            </a:r>
            <a:endParaRPr lang="en-US" sz="1600" noProof="1"/>
          </a:p>
          <a:p>
            <a:pPr>
              <a:lnSpc>
                <a:spcPct val="145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高算力辅助驾驶硬件，</a:t>
            </a:r>
            <a:endParaRPr lang="en-US" sz="1600" noProof="1"/>
          </a:p>
          <a:p>
            <a:pPr>
              <a:lnSpc>
                <a:spcPct val="145000"/>
              </a:lnSpc>
            </a:pPr>
            <a:r>
              <a:rPr lang="en-US" sz="1600" noProof="1">
                <a:solidFill>
                  <a:srgbClr val="C9D0D4"/>
                </a:solidFill>
                <a:latin typeface="MiSans"/>
                <a:ea typeface="MiSans"/>
              </a:rPr>
              <a:t>共同把“信息”变成自然的体验。</a:t>
            </a:r>
            <a:endParaRPr lang="en-US" sz="1600" noProof="1"/>
          </a:p>
        </p:txBody>
      </p:sp>
      <p:sp>
        <p:nvSpPr>
          <p:cNvPr id="6" name="intel-stats"/>
          <p:cNvSpPr txBox="1"/>
          <p:nvPr/>
        </p:nvSpPr>
        <p:spPr>
          <a:xfrm>
            <a:off x="762000" y="4953000"/>
            <a:ext cx="5207000" cy="1193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3400" noProof="1">
                <a:solidFill>
                  <a:srgbClr val="FF6900"/>
                </a:solidFill>
                <a:latin typeface="MiSans"/>
                <a:ea typeface="MiSans"/>
              </a:rPr>
              <a:t>700 TOPS</a:t>
            </a: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 DRIVE AGX Thor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1500" noProof="1">
                <a:solidFill>
                  <a:srgbClr val="C9D0D4"/>
                </a:solidFill>
                <a:latin typeface="MiSans"/>
                <a:ea typeface="MiSans"/>
              </a:rPr>
              <a:t>LiDAR　｜　11 个高清摄像头　｜　12 个超声波雷达</a:t>
            </a:r>
            <a:endParaRPr lang="en-US" sz="1600" noProof="1"/>
          </a:p>
        </p:txBody>
      </p:sp>
      <p:sp>
        <p:nvSpPr>
          <p:cNvPr id="7" name="intel-source"/>
          <p:cNvSpPr txBox="1"/>
          <p:nvPr/>
        </p:nvSpPr>
        <p:spPr>
          <a:xfrm>
            <a:off x="736600" y="64516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资料来源：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Xiaomi Global · YU7 intelligent cabin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；图片：小米汽车官网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</p:bldLst>
  </p:timing>
</p:sld>
</file>

<file path=ppt/slides/slide8.xml><?xml version="1.0" encoding="utf-8"?>
<p:sld xmlns:p="http://schemas.openxmlformats.org/presentationml/2006/main" xmlns:a="http://schemas.openxmlformats.org/drawingml/2006/main" xmlns:a14="http://schemas.microsoft.com/office/drawing/2010/main" xmlns:c="http://schemas.openxmlformats.org/drawingml/2006/chart" xmlns:cx="http://schemas.microsoft.com/office/drawing/2014/chartex" xmlns:m="http://schemas.openxmlformats.org/officeDocument/2006/math" xmlns:mc="http://schemas.openxmlformats.org/markup-compatibility/2006" xmlns:pptd="https://kimi-design.msh.team/pptd/2026" xmlns:r="http://schemas.openxmlformats.org/officeDocument/2006/relationships">
  <p:cSld>
    <p:bg>
      <p:bgPr>
        <a:blipFill>
          <a:blip r:embed="rId2"/>
          <a:srcRect t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mmary-wash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1013">
              <a:alpha val="65098"/>
            </a:srgbClr>
          </a:solidFill>
          <a:ln>
            <a:noFill/>
          </a:ln>
        </p:spPr>
      </p:sp>
      <p:sp>
        <p:nvSpPr>
          <p:cNvPr id="3" name="summary-rule"/>
          <p:cNvSpPr/>
          <p:nvPr/>
        </p:nvSpPr>
        <p:spPr>
          <a:xfrm>
            <a:off x="736600" y="558800"/>
            <a:ext cx="914400" cy="50800"/>
          </a:xfrm>
          <a:prstGeom prst="rect">
            <a:avLst/>
          </a:prstGeom>
          <a:solidFill>
            <a:srgbClr val="FF6900"/>
          </a:solidFill>
          <a:ln>
            <a:noFill/>
          </a:ln>
        </p:spPr>
      </p:sp>
      <p:sp>
        <p:nvSpPr>
          <p:cNvPr id="4" name="summary-index"/>
          <p:cNvSpPr txBox="1"/>
          <p:nvPr/>
        </p:nvSpPr>
        <p:spPr>
          <a:xfrm>
            <a:off x="736600" y="736600"/>
            <a:ext cx="2286000" cy="2794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200" noProof="1" b="1" spc="200" kern="0">
                <a:solidFill>
                  <a:srgbClr val="FF6900"/>
                </a:solidFill>
                <a:latin typeface="MiSans"/>
                <a:ea typeface="MiSans"/>
              </a:rPr>
              <a:t>07 / TAKEAWAY</a:t>
            </a:r>
            <a:endParaRPr lang="en-US" sz="1200" noProof="1"/>
          </a:p>
        </p:txBody>
      </p:sp>
      <p:sp>
        <p:nvSpPr>
          <p:cNvPr id="5" name="summary-title"/>
          <p:cNvSpPr txBox="1"/>
          <p:nvPr/>
        </p:nvSpPr>
        <p:spPr>
          <a:xfrm>
            <a:off x="736600" y="1346200"/>
            <a:ext cx="6858000" cy="1143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4900" noProof="1">
                <a:solidFill>
                  <a:srgbClr val="FFFFFF"/>
                </a:solidFill>
                <a:latin typeface="MiSans"/>
                <a:ea typeface="MiSans"/>
              </a:rPr>
              <a:t>YU7 的答案，很简单</a:t>
            </a:r>
            <a:endParaRPr lang="en-US" sz="1600" noProof="1"/>
          </a:p>
          <a:p>
            <a:pPr>
              <a:lnSpc>
                <a:spcPct val="120000"/>
              </a:lnSpc>
            </a:pPr>
            <a:r>
              <a:rPr lang="en-US" sz="2300" noProof="1">
                <a:solidFill>
                  <a:srgbClr val="FF6900"/>
                </a:solidFill>
                <a:latin typeface="MiSans"/>
                <a:ea typeface="MiSans"/>
              </a:rPr>
              <a:t>快 · 远 · 智能 · 从容</a:t>
            </a:r>
            <a:endParaRPr lang="en-US" sz="1600" noProof="1"/>
          </a:p>
        </p:txBody>
      </p:sp>
      <p:sp>
        <p:nvSpPr>
          <p:cNvPr id="6" name="summary-body"/>
          <p:cNvSpPr txBox="1"/>
          <p:nvPr/>
        </p:nvSpPr>
        <p:spPr>
          <a:xfrm>
            <a:off x="762000" y="3149600"/>
            <a:ext cx="7874000" cy="15875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45000"/>
              </a:lnSpc>
            </a:pPr>
            <a:r>
              <a:rPr lang="en-US" sz="2300" noProof="1">
                <a:solidFill>
                  <a:srgbClr val="FFFFFF"/>
                </a:solidFill>
                <a:latin typeface="MiSans"/>
                <a:ea typeface="MiSans"/>
              </a:rPr>
              <a:t>它没有把 SUV 做成“更大的一台车”，</a:t>
            </a:r>
            <a:endParaRPr lang="en-US" sz="2300" noProof="1"/>
          </a:p>
          <a:p>
            <a:pPr>
              <a:lnSpc>
                <a:spcPct val="145000"/>
              </a:lnSpc>
            </a:pPr>
            <a:r>
              <a:rPr lang="en-US" sz="2300" noProof="1">
                <a:solidFill>
                  <a:srgbClr val="FFFFFF"/>
                </a:solidFill>
                <a:latin typeface="MiSans"/>
                <a:ea typeface="MiSans"/>
              </a:rPr>
              <a:t>而是把速度、空间与科技，重新排成了同一条路。</a:t>
            </a:r>
            <a:endParaRPr lang="en-US" sz="2300" noProof="1"/>
          </a:p>
        </p:txBody>
      </p:sp>
      <p:sp>
        <p:nvSpPr>
          <p:cNvPr id="7" name="summary-end"/>
          <p:cNvSpPr txBox="1"/>
          <p:nvPr/>
        </p:nvSpPr>
        <p:spPr>
          <a:xfrm>
            <a:off x="762000" y="5232400"/>
            <a:ext cx="6350000" cy="7620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小米 YU7</a:t>
            </a:r>
            <a:endParaRPr lang="en-US" sz="1700" noProof="1"/>
          </a:p>
          <a:p>
            <a:pPr>
              <a:lnSpc>
                <a:spcPct val="120000"/>
              </a:lnSpc>
            </a:pPr>
            <a:r>
              <a:rPr lang="en-US" sz="1700" noProof="1">
                <a:solidFill>
                  <a:srgbClr val="C9D0D4"/>
                </a:solidFill>
                <a:latin typeface="MiSans"/>
                <a:ea typeface="MiSans"/>
              </a:rPr>
              <a:t>让每一次出发，都更接近“伟大旅程”。</a:t>
            </a:r>
            <a:endParaRPr lang="en-US" sz="1700" noProof="1"/>
          </a:p>
        </p:txBody>
      </p:sp>
      <p:sp>
        <p:nvSpPr>
          <p:cNvPr id="8" name="summary-source"/>
          <p:cNvSpPr txBox="1"/>
          <p:nvPr/>
        </p:nvSpPr>
        <p:spPr>
          <a:xfrm>
            <a:off x="736600" y="6451600"/>
            <a:ext cx="10795000" cy="2032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wrap="square" rtlCol="0"/>
          <a:lstStyle/>
          <a:p>
            <a:pPr>
              <a:lnSpc>
                <a:spcPct val="120000"/>
              </a:lnSpc>
            </a:pP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图片 / 资料：</a:t>
            </a:r>
            <a:r>
              <a:rPr lang="en-US" sz="900" noProof="1" u="sng">
                <a:solidFill>
                  <a:srgbClr val="0563C1"/>
                </a:solidFill>
                <a:latin typeface="MiSans"/>
                <a:ea typeface="MiSans"/>
                <a:hlinkClick r:id="rId3"/>
              </a:rPr>
              <a:t>小米汽车官网 YU7</a:t>
            </a:r>
            <a:r>
              <a:rPr lang="en-US" sz="900" noProof="1">
                <a:solidFill>
                  <a:srgbClr val="D8DFE2"/>
                </a:solidFill>
                <a:latin typeface="MiSans"/>
                <a:ea typeface="MiSans"/>
              </a:rPr>
              <a:t>；本页为产品信息摘要</a:t>
            </a:r>
            <a:endParaRPr lang="en-US" sz="900" noProof="1"/>
          </a:p>
        </p:txBody>
      </p:sp>
    </p:spTree>
  </p:cSld>
  <p:clrMapOvr>
    <a:masterClrMapping/>
  </p:clrMapOvr>
  <p:transition spd="fast" advClick="1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"/>
                            </p:stCondLst>
                            <p:childTnLst>
                              <p:par>
                                <p:cTn id="12" presetID="2" presetClass="entr" presetSubtype="4" de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1" animBg="1"/>
      <p:bldP spid="7" grpId="2" animBg="1"/>
    </p:bldLst>
  </p:timing>
</p:sld>
</file>

<file path=ppt/theme/theme1.xml><?xml version="1.0" encoding="utf-8"?>
<a:theme xmlns:a="http://schemas.openxmlformats.org/drawingml/2006/main" name="PPTD">
  <a:themeElements>
    <a:clrScheme name="PPTD">
      <a:dk1>
        <a:srgbClr val="000000"/>
      </a:dk1>
      <a:lt1>
        <a:srgbClr val="FFFFFF"/>
      </a:lt1>
      <a:dk2>
        <a:srgbClr val="1F2937"/>
      </a:dk2>
      <a:lt2>
        <a:srgbClr val="F3F4F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PTD">
      <a:majorFont>
        <a:latin typeface="MiSans"/>
        <a:ea typeface="MiSans"/>
        <a:cs typeface="MiSans"/>
      </a:majorFont>
      <a:minorFont>
        <a:latin typeface="MiSans"/>
        <a:ea typeface="MiSans"/>
        <a:cs typeface="MiSans"/>
      </a:minorFont>
    </a:fontScheme>
    <a:fmtScheme name="PPTD">
      <a:fillStyleLst>
        <a:solidFill>
          <a:schemeClr val="accent1"/>
        </a:solidFill>
        <a:solidFill>
          <a:schemeClr val="accent2"/>
        </a:solidFill>
        <a:solidFill>
          <a:schemeClr val="accent3"/>
        </a:solidFill>
      </a:fillStyleLst>
      <a:lnStyleLst>
        <a:ln w="6350" cap="flat" cmpd="sng" algn="ctr">
          <a:solidFill>
            <a:schemeClr val="accent1"/>
          </a:solidFill>
          <a:prstDash val="solid"/>
        </a:ln>
        <a:ln w="12700" cap="flat" cmpd="sng" algn="ctr">
          <a:solidFill>
            <a:schemeClr val="accent1"/>
          </a:solidFill>
          <a:prstDash val="solid"/>
        </a:ln>
        <a:ln w="19050" cap="flat" cmpd="sng" algn="ctr">
          <a:solidFill>
            <a:schemeClr val="accent1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lt1"/>
        </a:solidFill>
        <a:solidFill>
          <a:schemeClr val="lt2"/>
        </a:solidFill>
        <a:solidFill>
          <a:schemeClr val="dk1"/>
        </a:solidFill>
      </a:bgFillStyleLst>
    </a:fmtScheme>
  </a:themeElements>
</a:theme>
</file>

<file path=customXml/provenance.xml><?xml version="1.0" encoding="utf-8"?>
<provenance xmlns="urn:kimi:pptd:provenance">
  <producer>Kimi Slides/Design</producer>
  <statement>Built by Kimi Slides/Design with PPTD</statement>
</provenance>
</file>

<file path=docProps/app.xml><?xml version="1.0" encoding="utf-8"?>
<Properties xmlns="http://schemas.openxmlformats.org/officeDocument/2006/extended-properties">
  <Application>Neo Design</Application>
  <Company>Moonshot</Company>
  <Slides>8</Slides>
</Properties>
</file>

<file path=docProps/core.xml><?xml version="1.0" encoding="utf-8"?>
<cp:coreProperties xmlns:cp="http://schemas.openxmlformats.org/package/2006/metadata/core-properties" xmlns:dc="http://purl.org/dc/elements/1.1/">
  <dc:title>小米 YU7｜介绍</dc:title>
  <dc:subject>小米 YU7｜介绍</dc:subject>
  <dc:creator>Kimi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4" name="AIGC">
    <vt:lpwstr>{"Label":"小米 YU7｜介绍","ContentProducer":"001191110108MACG2KBH8F10000","ProduceID":"local-export-99e1fab2cfa14406a426b71ae36d5683","ReservedCode1":"","ContentPropagator":"001191110108MACG2KBH8F20000","PropagateID":"","ReservedCode2":""}</vt:lpwstr>
  </property>
</Properties>
</file>