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Default Extension="png" ContentType="image/png"/>
  <Default Extension="jpg" ContentType="image/jpeg"/>
  <Default Extension="jpeg" ContentType="image/jpeg"/>
  <Default Extension="gif" ContentType="image/gif"/>
  <Default Extension="svg" ContentType="image/svg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 embedTrueTypeFonts="1" saveSubsetFonts="1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12192000" cy="6858000" type="custom"/>
  <p:notesSz cx="12192000" cy="6858000"/>
  <p:embeddedFontLst>
    <p:embeddedFont>
      <p:font typeface="MiSans" charset="-122" pitchFamily="34"/>
      <p:regular r:id="rId21"/>
    </p:embeddedFont>
  </p:embeddedFontLst>
</p:presentation>
</file>

<file path=ppt/presProps.xml><?xml version="1.0" encoding="utf-8"?>
<p:presentationPr xmlns:p="http://schemas.openxmlformats.org/presentationml/2006/main" xmlns:a="http://schemas.openxmlformats.org/drawingml/2006/main" xmlns:r="http://schemas.openxmlformats.org/officeDocument/2006/relationships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a="http://schemas.openxmlformats.org/drawingml/2006/main" xmlns:r="http://schemas.openxmlformats.org/officeDocument/2006/relationships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font" Target="fonts/font1.fntdata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ableStyles" Target="tableStyles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Blank"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_1.jpg"/></Relationships>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_1.jpg"/></Relationships>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_1.jpg"/></Relationships>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_1.jpg"/></Relationships>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_1.jpg"/></Relationships>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_1.jpg"/><Relationship Id="rId3" Type="http://schemas.openxmlformats.org/officeDocument/2006/relationships/image" Target="../media/image14_2.jpg"/></Relationships>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_1.jpg"/></Relationships>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7_1.jpg"/></Relationships>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_1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_1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_1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_1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_1.jpg"/><Relationship Id="rId3" Type="http://schemas.openxmlformats.org/officeDocument/2006/relationships/image" Target="../media/image7_2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_1.jpg"/></Relationships>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_1.jpg"/></Relationships>
</file>

<file path=ppt/slides/slide1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ero"/>
          <p:cNvPicPr/>
          <p:nvPr/>
        </p:nvPicPr>
        <p:blipFill>
          <a:blip r:embed="rId2"/>
          <a:srcRect t="0" b="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3" name="overlay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rotWithShape="1">
            <a:gsLst>
              <a:gs pos="0">
                <a:srgbClr val="0C0C0E">
                  <a:alpha val="34902"/>
                </a:srgbClr>
              </a:gs>
              <a:gs pos="55000">
                <a:srgbClr val="0C0C0E">
                  <a:alpha val="25098"/>
                </a:srgbClr>
              </a:gs>
              <a:gs pos="100000">
                <a:srgbClr val="0C0C0E">
                  <a:alpha val="94902"/>
                </a:srgbClr>
              </a:gs>
            </a:gsLst>
            <a:lin ang="5400000" scaled="1"/>
          </a:gradFill>
          <a:ln>
            <a:noFill/>
          </a:ln>
        </p:spPr>
      </p:sp>
      <p:sp>
        <p:nvSpPr>
          <p:cNvPr id="4" name="meta"/>
          <p:cNvSpPr txBox="1"/>
          <p:nvPr/>
        </p:nvSpPr>
        <p:spPr>
          <a:xfrm>
            <a:off x="609600" y="508000"/>
            <a:ext cx="7874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50" noProof="1" spc="200" kern="0">
                <a:solidFill>
                  <a:srgbClr val="F2F0EA">
                    <a:alpha val="80000"/>
                  </a:srgbClr>
                </a:solidFill>
                <a:latin typeface="MiSans"/>
                <a:ea typeface="MiSans"/>
              </a:rPr>
              <a:t>DJI 大疆创新 · 2026.04.16 深圳发布</a:t>
            </a:r>
            <a:endParaRPr lang="en-US" sz="1050" noProof="1"/>
          </a:p>
        </p:txBody>
      </p:sp>
      <p:sp>
        <p:nvSpPr>
          <p:cNvPr id="5" name="title-bar"/>
          <p:cNvSpPr/>
          <p:nvPr/>
        </p:nvSpPr>
        <p:spPr>
          <a:xfrm>
            <a:off x="609600" y="3327400"/>
            <a:ext cx="711200" cy="508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6" name="title"/>
          <p:cNvSpPr txBox="1"/>
          <p:nvPr/>
        </p:nvSpPr>
        <p:spPr>
          <a:xfrm>
            <a:off x="609600" y="3581400"/>
            <a:ext cx="9906000" cy="254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24000"/>
              </a:lnSpc>
            </a:pPr>
            <a:r>
              <a:rPr lang="en-US" sz="7600" noProof="1" b="1">
                <a:solidFill>
                  <a:srgbClr val="F2F0EA"/>
                </a:solidFill>
                <a:latin typeface="MiSans"/>
                <a:ea typeface="MiSans"/>
              </a:rPr>
              <a:t>一寸万象</a:t>
            </a:r>
            <a:endParaRPr lang="en-US" sz="7600" noProof="1"/>
          </a:p>
          <a:p>
            <a:pPr algn="l">
              <a:lnSpc>
                <a:spcPct val="124000"/>
              </a:lnSpc>
            </a:pPr>
            <a:r>
              <a:rPr lang="en-US" sz="7600" noProof="1" b="1">
                <a:solidFill>
                  <a:srgbClr val="F2F0EA"/>
                </a:solidFill>
                <a:latin typeface="MiSans"/>
                <a:ea typeface="MiSans"/>
              </a:rPr>
              <a:t>光影随行</a:t>
            </a:r>
            <a:endParaRPr lang="en-US" sz="7600" noProof="1"/>
          </a:p>
        </p:txBody>
      </p:sp>
      <p:sp>
        <p:nvSpPr>
          <p:cNvPr id="7" name="subtitle"/>
          <p:cNvSpPr txBox="1"/>
          <p:nvPr/>
        </p:nvSpPr>
        <p:spPr>
          <a:xfrm>
            <a:off x="609600" y="6223000"/>
            <a:ext cx="8890000" cy="228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300" noProof="1">
                <a:solidFill>
                  <a:srgbClr val="F2F0EA">
                    <a:alpha val="80000"/>
                  </a:srgbClr>
                </a:solidFill>
                <a:latin typeface="MiSans"/>
                <a:ea typeface="MiSans"/>
              </a:rPr>
              <a:t>Osmo Pocket 4 · 一英寸口袋云台相机 产品深度解读</a:t>
            </a:r>
            <a:endParaRPr lang="en-US" sz="1300" noProof="1"/>
          </a:p>
        </p:txBody>
      </p:sp>
      <p:sp>
        <p:nvSpPr>
          <p:cNvPr id="8" name="price-note"/>
          <p:cNvSpPr txBox="1"/>
          <p:nvPr/>
        </p:nvSpPr>
        <p:spPr>
          <a:xfrm>
            <a:off x="7366000" y="6477000"/>
            <a:ext cx="44196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1000" noProof="1">
                <a:solidFill>
                  <a:srgbClr val="8E8E96">
                    <a:alpha val="80000"/>
                  </a:srgbClr>
                </a:solidFill>
                <a:latin typeface="MiSans"/>
                <a:ea typeface="MiSans"/>
              </a:rPr>
              <a:t>标准套装 ¥2999 起 · 全能套装 ¥3799</a:t>
            </a:r>
            <a:endParaRPr lang="en-US" sz="1000" noProof="1"/>
          </a:p>
        </p:txBody>
      </p:sp>
    </p:spTree>
  </p:cSld>
  <p:clrMapOvr>
    <a:masterClrMapping/>
  </p:clrMapOvr>
  <p:transition spd="fast" advClick="1">
    <p:fade/>
  </p:transition>
</p:sld>
</file>

<file path=ppt/slides/slide10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de-img"/>
          <p:cNvPicPr/>
          <p:nvPr/>
        </p:nvPicPr>
        <p:blipFill>
          <a:blip r:embed="rId2"/>
          <a:srcRect l="13775" r="13775"/>
          <a:stretch>
            <a:fillRect/>
          </a:stretch>
        </p:blipFill>
        <p:spPr>
          <a:xfrm>
            <a:off x="6705600" y="609600"/>
            <a:ext cx="4876800" cy="5638800"/>
          </a:xfrm>
          <a:prstGeom prst="rect">
            <a:avLst/>
          </a:prstGeom>
          <a:ln>
            <a:noFill/>
          </a:ln>
        </p:spPr>
      </p:pic>
      <p:sp>
        <p:nvSpPr>
          <p:cNvPr id="3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4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5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10 / 18</a:t>
            </a:r>
            <a:endParaRPr lang="en-US" sz="900" noProof="1"/>
          </a:p>
        </p:txBody>
      </p:sp>
      <p:sp>
        <p:nvSpPr>
          <p:cNvPr id="6" name="kicker"/>
          <p:cNvSpPr txBox="1"/>
          <p:nvPr/>
        </p:nvSpPr>
        <p:spPr>
          <a:xfrm>
            <a:off x="609600" y="1117600"/>
            <a:ext cx="5080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智能与操控 SMART &amp; CONTROL</a:t>
            </a:r>
            <a:endParaRPr lang="en-US" sz="1000" noProof="1"/>
          </a:p>
        </p:txBody>
      </p:sp>
      <p:sp>
        <p:nvSpPr>
          <p:cNvPr id="7" name="title"/>
          <p:cNvSpPr txBox="1"/>
          <p:nvPr/>
        </p:nvSpPr>
        <p:spPr>
          <a:xfrm>
            <a:off x="609600" y="1473200"/>
            <a:ext cx="5461000" cy="127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35000"/>
              </a:lnSpc>
            </a:pP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智能跟随 7.0，</a:t>
            </a:r>
            <a:endParaRPr lang="en-US" sz="3600" noProof="1"/>
          </a:p>
          <a:p>
            <a:pPr algn="l">
              <a:lnSpc>
                <a:spcPct val="135000"/>
              </a:lnSpc>
            </a:pP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镜头锁定主角</a:t>
            </a:r>
            <a:endParaRPr lang="en-US" sz="3600" noProof="1"/>
          </a:p>
        </p:txBody>
      </p:sp>
      <p:sp>
        <p:nvSpPr>
          <p:cNvPr id="8" name="body"/>
          <p:cNvSpPr txBox="1"/>
          <p:nvPr/>
        </p:nvSpPr>
        <p:spPr>
          <a:xfrm>
            <a:off x="609600" y="2997200"/>
            <a:ext cx="5080000" cy="1727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75000"/>
              </a:lnSpc>
            </a:pPr>
            <a:r>
              <a:rPr lang="en-US" sz="1300" noProof="1">
                <a:solidFill>
                  <a:srgbClr val="8E8E96"/>
                </a:solidFill>
                <a:latin typeface="MiSans"/>
                <a:ea typeface="MiSans"/>
              </a:rPr>
              <a:t>ActiveTrack 7.0 支持最高 4 倍变焦跟随，人群中也能精准锁定主体。开启「锁定主角追焦」，镜头自动锁定目标并持续跟焦，轻点屏幕即可切换对象；「登记主角优先」，让重要的人始终清晰。挥挥手，手势控制即刻开拍。</a:t>
            </a:r>
            <a:endParaRPr lang="en-US" sz="1300" noProof="1"/>
          </a:p>
        </p:txBody>
      </p:sp>
      <p:sp>
        <p:nvSpPr>
          <p:cNvPr id="9" name="stats-line"/>
          <p:cNvSpPr/>
          <p:nvPr/>
        </p:nvSpPr>
        <p:spPr>
          <a:xfrm>
            <a:off x="609600" y="5029200"/>
            <a:ext cx="50800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0" name="stat1"/>
          <p:cNvSpPr txBox="1"/>
          <p:nvPr/>
        </p:nvSpPr>
        <p:spPr>
          <a:xfrm>
            <a:off x="609600" y="5232400"/>
            <a:ext cx="15748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7.0</a:t>
            </a:r>
            <a:endParaRPr lang="en-US" sz="2000" noProof="1"/>
          </a:p>
        </p:txBody>
      </p:sp>
      <p:sp>
        <p:nvSpPr>
          <p:cNvPr id="11" name="stat1-label"/>
          <p:cNvSpPr txBox="1"/>
          <p:nvPr/>
        </p:nvSpPr>
        <p:spPr>
          <a:xfrm>
            <a:off x="609600" y="5613400"/>
            <a:ext cx="15748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智能跟随</a:t>
            </a:r>
            <a:endParaRPr lang="en-US" sz="1000" noProof="1"/>
          </a:p>
        </p:txBody>
      </p:sp>
      <p:sp>
        <p:nvSpPr>
          <p:cNvPr id="12" name="stat2"/>
          <p:cNvSpPr txBox="1"/>
          <p:nvPr/>
        </p:nvSpPr>
        <p:spPr>
          <a:xfrm>
            <a:off x="2336800" y="5232400"/>
            <a:ext cx="15748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4×</a:t>
            </a:r>
            <a:endParaRPr lang="en-US" sz="2000" noProof="1"/>
          </a:p>
        </p:txBody>
      </p:sp>
      <p:sp>
        <p:nvSpPr>
          <p:cNvPr id="13" name="stat2-label"/>
          <p:cNvSpPr txBox="1"/>
          <p:nvPr/>
        </p:nvSpPr>
        <p:spPr>
          <a:xfrm>
            <a:off x="2336800" y="5613400"/>
            <a:ext cx="15748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变焦跟随</a:t>
            </a:r>
            <a:endParaRPr lang="en-US" sz="1000" noProof="1"/>
          </a:p>
        </p:txBody>
      </p:sp>
      <p:sp>
        <p:nvSpPr>
          <p:cNvPr id="14" name="stat3"/>
          <p:cNvSpPr txBox="1"/>
          <p:nvPr/>
        </p:nvSpPr>
        <p:spPr>
          <a:xfrm>
            <a:off x="4064000" y="5232400"/>
            <a:ext cx="17780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0 接触</a:t>
            </a:r>
            <a:endParaRPr lang="en-US" sz="2000" noProof="1"/>
          </a:p>
        </p:txBody>
      </p:sp>
      <p:sp>
        <p:nvSpPr>
          <p:cNvPr id="15" name="stat3-label"/>
          <p:cNvSpPr txBox="1"/>
          <p:nvPr/>
        </p:nvSpPr>
        <p:spPr>
          <a:xfrm>
            <a:off x="4064000" y="5613400"/>
            <a:ext cx="1778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手势控制开拍</a:t>
            </a:r>
            <a:endParaRPr lang="en-US" sz="1000" noProof="1"/>
          </a:p>
        </p:txBody>
      </p:sp>
    </p:spTree>
  </p:cSld>
  <p:clrMapOvr>
    <a:masterClrMapping/>
  </p:clrMapOvr>
  <p:transition spd="fast" advClick="1">
    <p:fade/>
  </p:transition>
</p:sld>
</file>

<file path=ppt/slides/slide11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de-img"/>
          <p:cNvPicPr/>
          <p:nvPr/>
        </p:nvPicPr>
        <p:blipFill>
          <a:blip r:embed="rId2"/>
          <a:srcRect t="17462" b="17462"/>
          <a:stretch>
            <a:fillRect/>
          </a:stretch>
        </p:blipFill>
        <p:spPr>
          <a:xfrm>
            <a:off x="6705600" y="609600"/>
            <a:ext cx="4876800" cy="5638800"/>
          </a:xfrm>
          <a:prstGeom prst="rect">
            <a:avLst/>
          </a:prstGeom>
          <a:ln>
            <a:noFill/>
          </a:ln>
        </p:spPr>
      </p:pic>
      <p:sp>
        <p:nvSpPr>
          <p:cNvPr id="3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4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5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11 / 18</a:t>
            </a:r>
            <a:endParaRPr lang="en-US" sz="900" noProof="1"/>
          </a:p>
        </p:txBody>
      </p:sp>
      <p:sp>
        <p:nvSpPr>
          <p:cNvPr id="6" name="kicker"/>
          <p:cNvSpPr txBox="1"/>
          <p:nvPr/>
        </p:nvSpPr>
        <p:spPr>
          <a:xfrm>
            <a:off x="609600" y="1117600"/>
            <a:ext cx="5080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智能与操控 SMART &amp; CONTROL</a:t>
            </a:r>
            <a:endParaRPr lang="en-US" sz="1000" noProof="1"/>
          </a:p>
        </p:txBody>
      </p:sp>
      <p:sp>
        <p:nvSpPr>
          <p:cNvPr id="7" name="title"/>
          <p:cNvSpPr txBox="1"/>
          <p:nvPr/>
        </p:nvSpPr>
        <p:spPr>
          <a:xfrm>
            <a:off x="609600" y="1473200"/>
            <a:ext cx="5842000" cy="660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35000"/>
              </a:lnSpc>
            </a:pP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轻转屏幕，即刻开拍</a:t>
            </a:r>
            <a:endParaRPr lang="en-US" sz="3600" noProof="1"/>
          </a:p>
        </p:txBody>
      </p:sp>
      <p:sp>
        <p:nvSpPr>
          <p:cNvPr id="8" name="body"/>
          <p:cNvSpPr txBox="1"/>
          <p:nvPr/>
        </p:nvSpPr>
        <p:spPr>
          <a:xfrm>
            <a:off x="609600" y="2286000"/>
            <a:ext cx="5334000" cy="939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75000"/>
              </a:lnSpc>
            </a:pPr>
            <a:r>
              <a:rPr lang="en-US" sz="1300" noProof="1">
                <a:solidFill>
                  <a:srgbClr val="8E8E96"/>
                </a:solidFill>
                <a:latin typeface="MiSans"/>
                <a:ea typeface="MiSans"/>
              </a:rPr>
              <a:t>三轴云台随旋屏即刻响应，横竖拍无缝切换；2.0 英寸 OLED 触控屏，1000 尼特亮度，阳光下依然清晰可见。</a:t>
            </a:r>
            <a:endParaRPr lang="en-US" sz="1300" noProof="1"/>
          </a:p>
        </p:txBody>
      </p:sp>
      <p:sp>
        <p:nvSpPr>
          <p:cNvPr id="9" name="f1-name"/>
          <p:cNvSpPr txBox="1"/>
          <p:nvPr/>
        </p:nvSpPr>
        <p:spPr>
          <a:xfrm>
            <a:off x="609600" y="3454400"/>
            <a:ext cx="5080000" cy="27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500" noProof="1" b="1">
                <a:solidFill>
                  <a:srgbClr val="F2F0EA"/>
                </a:solidFill>
                <a:latin typeface="MiSans"/>
                <a:ea typeface="MiSans"/>
              </a:rPr>
              <a:t>屏下双按键</a:t>
            </a:r>
            <a:endParaRPr lang="en-US" sz="1500" noProof="1"/>
          </a:p>
        </p:txBody>
      </p:sp>
      <p:sp>
        <p:nvSpPr>
          <p:cNvPr id="10" name="f1-desc"/>
          <p:cNvSpPr txBox="1"/>
          <p:nvPr/>
        </p:nvSpPr>
        <p:spPr>
          <a:xfrm>
            <a:off x="609600" y="3784600"/>
            <a:ext cx="5334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100" noProof="1">
                <a:solidFill>
                  <a:srgbClr val="8E8E96"/>
                </a:solidFill>
                <a:latin typeface="MiSans"/>
                <a:ea typeface="MiSans"/>
              </a:rPr>
              <a:t>变焦键单击切换 1×/2×、双击 4×；自定义键长按触发预设</a:t>
            </a:r>
            <a:endParaRPr lang="en-US" sz="1100" noProof="1"/>
          </a:p>
        </p:txBody>
      </p:sp>
      <p:sp>
        <p:nvSpPr>
          <p:cNvPr id="11" name="f1-line"/>
          <p:cNvSpPr/>
          <p:nvPr/>
        </p:nvSpPr>
        <p:spPr>
          <a:xfrm>
            <a:off x="609600" y="4140200"/>
            <a:ext cx="53340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2" name="f2-name"/>
          <p:cNvSpPr txBox="1"/>
          <p:nvPr/>
        </p:nvSpPr>
        <p:spPr>
          <a:xfrm>
            <a:off x="609600" y="4419600"/>
            <a:ext cx="5080000" cy="27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500" noProof="1" b="1">
                <a:solidFill>
                  <a:srgbClr val="F2F0EA"/>
                </a:solidFill>
                <a:latin typeface="MiSans"/>
                <a:ea typeface="MiSans"/>
              </a:rPr>
              <a:t>五维摇杆</a:t>
            </a:r>
            <a:endParaRPr lang="en-US" sz="1500" noProof="1"/>
          </a:p>
        </p:txBody>
      </p:sp>
      <p:sp>
        <p:nvSpPr>
          <p:cNvPr id="13" name="f2-desc"/>
          <p:cNvSpPr txBox="1"/>
          <p:nvPr/>
        </p:nvSpPr>
        <p:spPr>
          <a:xfrm>
            <a:off x="609600" y="4749800"/>
            <a:ext cx="5334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100" noProof="1">
                <a:solidFill>
                  <a:srgbClr val="8E8E96"/>
                </a:solidFill>
                <a:latin typeface="MiSans"/>
                <a:ea typeface="MiSans"/>
              </a:rPr>
              <a:t>单击返回菜单，双击云台回中，三击切换前后镜头朝向</a:t>
            </a:r>
            <a:endParaRPr lang="en-US" sz="1100" noProof="1"/>
          </a:p>
        </p:txBody>
      </p:sp>
      <p:sp>
        <p:nvSpPr>
          <p:cNvPr id="14" name="f2-line"/>
          <p:cNvSpPr/>
          <p:nvPr/>
        </p:nvSpPr>
        <p:spPr>
          <a:xfrm>
            <a:off x="609600" y="5105400"/>
            <a:ext cx="53340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5" name="f3-name"/>
          <p:cNvSpPr txBox="1"/>
          <p:nvPr/>
        </p:nvSpPr>
        <p:spPr>
          <a:xfrm>
            <a:off x="609600" y="5384800"/>
            <a:ext cx="5080000" cy="27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500" noProof="1" b="1">
                <a:solidFill>
                  <a:srgbClr val="F2F0EA"/>
                </a:solidFill>
                <a:latin typeface="MiSans"/>
                <a:ea typeface="MiSans"/>
              </a:rPr>
              <a:t>旋转屏开拍</a:t>
            </a:r>
            <a:endParaRPr lang="en-US" sz="1500" noProof="1"/>
          </a:p>
        </p:txBody>
      </p:sp>
      <p:sp>
        <p:nvSpPr>
          <p:cNvPr id="16" name="f3-desc"/>
          <p:cNvSpPr txBox="1"/>
          <p:nvPr/>
        </p:nvSpPr>
        <p:spPr>
          <a:xfrm>
            <a:off x="609600" y="5715000"/>
            <a:ext cx="5334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100" noProof="1">
                <a:solidFill>
                  <a:srgbClr val="8E8E96"/>
                </a:solidFill>
                <a:latin typeface="MiSans"/>
                <a:ea typeface="MiSans"/>
              </a:rPr>
              <a:t>轻转屏幕云台即刻响应，竖拍横拍随心切换</a:t>
            </a:r>
            <a:endParaRPr lang="en-US" sz="1100" noProof="1"/>
          </a:p>
        </p:txBody>
      </p:sp>
    </p:spTree>
  </p:cSld>
  <p:clrMapOvr>
    <a:masterClrMapping/>
  </p:clrMapOvr>
  <p:transition spd="fast" advClick="1">
    <p:fade/>
  </p:transition>
</p:sld>
</file>

<file path=ppt/slides/slide12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de-img"/>
          <p:cNvPicPr/>
          <p:nvPr/>
        </p:nvPicPr>
        <p:blipFill>
          <a:blip r:embed="rId2"/>
          <a:srcRect t="0" b="0"/>
          <a:stretch>
            <a:fillRect/>
          </a:stretch>
        </p:blipFill>
        <p:spPr>
          <a:xfrm>
            <a:off x="0" y="0"/>
            <a:ext cx="5943600" cy="6858000"/>
          </a:xfrm>
          <a:prstGeom prst="rect">
            <a:avLst/>
          </a:prstGeom>
          <a:ln>
            <a:noFill/>
          </a:ln>
        </p:spPr>
      </p:pic>
      <p:sp>
        <p:nvSpPr>
          <p:cNvPr id="3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4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5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12 / 18</a:t>
            </a:r>
            <a:endParaRPr lang="en-US" sz="900" noProof="1"/>
          </a:p>
        </p:txBody>
      </p:sp>
      <p:sp>
        <p:nvSpPr>
          <p:cNvPr id="6" name="kicker"/>
          <p:cNvSpPr txBox="1"/>
          <p:nvPr/>
        </p:nvSpPr>
        <p:spPr>
          <a:xfrm>
            <a:off x="6807200" y="1117600"/>
            <a:ext cx="47752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智能与操控 SMART &amp; CONTROL</a:t>
            </a:r>
            <a:endParaRPr lang="en-US" sz="1000" noProof="1"/>
          </a:p>
        </p:txBody>
      </p:sp>
      <p:sp>
        <p:nvSpPr>
          <p:cNvPr id="7" name="title"/>
          <p:cNvSpPr txBox="1"/>
          <p:nvPr/>
        </p:nvSpPr>
        <p:spPr>
          <a:xfrm>
            <a:off x="6807200" y="1473200"/>
            <a:ext cx="4775200" cy="127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35000"/>
              </a:lnSpc>
            </a:pP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三轴机械增稳，</a:t>
            </a:r>
            <a:endParaRPr lang="en-US" sz="3600" noProof="1"/>
          </a:p>
          <a:p>
            <a:pPr algn="l">
              <a:lnSpc>
                <a:spcPct val="135000"/>
              </a:lnSpc>
            </a:pP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稳如滑轨</a:t>
            </a:r>
            <a:endParaRPr lang="en-US" sz="3600" noProof="1"/>
          </a:p>
        </p:txBody>
      </p:sp>
      <p:sp>
        <p:nvSpPr>
          <p:cNvPr id="8" name="body"/>
          <p:cNvSpPr txBox="1"/>
          <p:nvPr/>
        </p:nvSpPr>
        <p:spPr>
          <a:xfrm>
            <a:off x="6807200" y="2997200"/>
            <a:ext cx="4775200" cy="147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75000"/>
              </a:lnSpc>
            </a:pPr>
            <a:r>
              <a:rPr lang="en-US" sz="1300" noProof="1">
                <a:solidFill>
                  <a:srgbClr val="8E8E96"/>
                </a:solidFill>
                <a:latin typeface="MiSans"/>
                <a:ea typeface="MiSans"/>
              </a:rPr>
              <a:t>三轴机械增稳云台，增稳精度 ±0.005°，最大操控转速 180°/s。走动、奔跑、车载跟拍，画面始终平稳顺滑——机械增稳不裁切画面，画质零损失。</a:t>
            </a:r>
            <a:endParaRPr lang="en-US" sz="1300" noProof="1"/>
          </a:p>
        </p:txBody>
      </p:sp>
      <p:sp>
        <p:nvSpPr>
          <p:cNvPr id="9" name="stats-line"/>
          <p:cNvSpPr/>
          <p:nvPr/>
        </p:nvSpPr>
        <p:spPr>
          <a:xfrm>
            <a:off x="6807200" y="4622800"/>
            <a:ext cx="47752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0" name="stat1"/>
          <p:cNvSpPr txBox="1"/>
          <p:nvPr/>
        </p:nvSpPr>
        <p:spPr>
          <a:xfrm>
            <a:off x="6807200" y="4826000"/>
            <a:ext cx="15240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±0.005°</a:t>
            </a:r>
            <a:endParaRPr lang="en-US" sz="2000" noProof="1"/>
          </a:p>
        </p:txBody>
      </p:sp>
      <p:sp>
        <p:nvSpPr>
          <p:cNvPr id="11" name="stat1-label"/>
          <p:cNvSpPr txBox="1"/>
          <p:nvPr/>
        </p:nvSpPr>
        <p:spPr>
          <a:xfrm>
            <a:off x="6807200" y="5207000"/>
            <a:ext cx="1524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增稳精度</a:t>
            </a:r>
            <a:endParaRPr lang="en-US" sz="1000" noProof="1"/>
          </a:p>
        </p:txBody>
      </p:sp>
      <p:sp>
        <p:nvSpPr>
          <p:cNvPr id="12" name="stat2"/>
          <p:cNvSpPr txBox="1"/>
          <p:nvPr/>
        </p:nvSpPr>
        <p:spPr>
          <a:xfrm>
            <a:off x="8432800" y="4826000"/>
            <a:ext cx="15240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180°/s</a:t>
            </a:r>
            <a:endParaRPr lang="en-US" sz="2000" noProof="1"/>
          </a:p>
        </p:txBody>
      </p:sp>
      <p:sp>
        <p:nvSpPr>
          <p:cNvPr id="13" name="stat2-label"/>
          <p:cNvSpPr txBox="1"/>
          <p:nvPr/>
        </p:nvSpPr>
        <p:spPr>
          <a:xfrm>
            <a:off x="8432800" y="5207000"/>
            <a:ext cx="1524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最大操控转速</a:t>
            </a:r>
            <a:endParaRPr lang="en-US" sz="1000" noProof="1"/>
          </a:p>
        </p:txBody>
      </p:sp>
      <p:sp>
        <p:nvSpPr>
          <p:cNvPr id="14" name="stat3"/>
          <p:cNvSpPr txBox="1"/>
          <p:nvPr/>
        </p:nvSpPr>
        <p:spPr>
          <a:xfrm>
            <a:off x="10058400" y="4826000"/>
            <a:ext cx="15240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-120°~70°</a:t>
            </a:r>
            <a:endParaRPr lang="en-US" sz="2000" noProof="1"/>
          </a:p>
        </p:txBody>
      </p:sp>
      <p:sp>
        <p:nvSpPr>
          <p:cNvPr id="15" name="stat3-label"/>
          <p:cNvSpPr txBox="1"/>
          <p:nvPr/>
        </p:nvSpPr>
        <p:spPr>
          <a:xfrm>
            <a:off x="10058400" y="5207000"/>
            <a:ext cx="1524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云台俯仰范围</a:t>
            </a:r>
            <a:endParaRPr lang="en-US" sz="1000" noProof="1"/>
          </a:p>
        </p:txBody>
      </p:sp>
    </p:spTree>
  </p:cSld>
  <p:clrMapOvr>
    <a:masterClrMapping/>
  </p:clrMapOvr>
  <p:transition spd="fast" advClick="1">
    <p:fade/>
  </p:transition>
</p:sld>
</file>

<file path=ppt/slides/slide13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g-img"/>
          <p:cNvPicPr/>
          <p:nvPr/>
        </p:nvPicPr>
        <p:blipFill>
          <a:blip r:embed="rId2"/>
          <a:srcRect t="8375" b="83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3" name="dim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0C0E">
              <a:alpha val="60000"/>
            </a:srgbClr>
          </a:solidFill>
          <a:ln>
            <a:noFill/>
          </a:ln>
        </p:spPr>
      </p:sp>
      <p:sp>
        <p:nvSpPr>
          <p:cNvPr id="4" name="bottom-grad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rotWithShape="1">
            <a:gsLst>
              <a:gs pos="0">
                <a:srgbClr val="0C0C0E">
                  <a:alpha val="0"/>
                </a:srgbClr>
              </a:gs>
              <a:gs pos="100000">
                <a:srgbClr val="0C0C0E">
                  <a:alpha val="85098"/>
                </a:srgbClr>
              </a:gs>
            </a:gsLst>
            <a:lin ang="5400000" scaled="1"/>
          </a:gradFill>
          <a:ln>
            <a:noFill/>
          </a:ln>
        </p:spPr>
      </p:sp>
      <p:sp>
        <p:nvSpPr>
          <p:cNvPr id="5" name="ch-num"/>
          <p:cNvSpPr txBox="1"/>
          <p:nvPr/>
        </p:nvSpPr>
        <p:spPr>
          <a:xfrm>
            <a:off x="609600" y="1498600"/>
            <a:ext cx="5080000" cy="2413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5000" noProof="1" b="1">
                <a:solidFill>
                  <a:srgbClr val="D9A441"/>
                </a:solidFill>
                <a:latin typeface="MiSans"/>
                <a:ea typeface="MiSans"/>
              </a:rPr>
              <a:t>03</a:t>
            </a:r>
            <a:endParaRPr lang="en-US" sz="15000" noProof="1"/>
          </a:p>
        </p:txBody>
      </p:sp>
      <p:sp>
        <p:nvSpPr>
          <p:cNvPr id="6" name="ch-bar"/>
          <p:cNvSpPr/>
          <p:nvPr/>
        </p:nvSpPr>
        <p:spPr>
          <a:xfrm>
            <a:off x="609600" y="4013200"/>
            <a:ext cx="711200" cy="508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7" name="ch-eng"/>
          <p:cNvSpPr txBox="1"/>
          <p:nvPr/>
        </p:nvSpPr>
        <p:spPr>
          <a:xfrm>
            <a:off x="609600" y="4241800"/>
            <a:ext cx="5080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200" noProof="1" spc="400" kern="0">
                <a:solidFill>
                  <a:srgbClr val="D9A441"/>
                </a:solidFill>
                <a:latin typeface="MiSans"/>
                <a:ea typeface="MiSans"/>
              </a:rPr>
              <a:t>AUDIO &amp; ECOSYSTEM</a:t>
            </a:r>
            <a:endParaRPr lang="en-US" sz="1200" noProof="1"/>
          </a:p>
        </p:txBody>
      </p:sp>
      <p:sp>
        <p:nvSpPr>
          <p:cNvPr id="8" name="ch-title"/>
          <p:cNvSpPr txBox="1"/>
          <p:nvPr/>
        </p:nvSpPr>
        <p:spPr>
          <a:xfrm>
            <a:off x="609600" y="4521200"/>
            <a:ext cx="6350000" cy="812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5000" noProof="1" b="1">
                <a:solidFill>
                  <a:srgbClr val="F2F0EA"/>
                </a:solidFill>
                <a:latin typeface="MiSans"/>
                <a:ea typeface="MiSans"/>
              </a:rPr>
              <a:t>音频与生态</a:t>
            </a:r>
            <a:endParaRPr lang="en-US" sz="5000" noProof="1"/>
          </a:p>
        </p:txBody>
      </p:sp>
      <p:sp>
        <p:nvSpPr>
          <p:cNvPr id="9" name="ch-sub"/>
          <p:cNvSpPr txBox="1"/>
          <p:nvPr/>
        </p:nvSpPr>
        <p:spPr>
          <a:xfrm>
            <a:off x="609600" y="5511800"/>
            <a:ext cx="7112000" cy="25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300" noProof="1">
                <a:solidFill>
                  <a:srgbClr val="F2F0EA">
                    <a:alpha val="80000"/>
                  </a:srgbClr>
                </a:solidFill>
                <a:latin typeface="MiSans"/>
                <a:ea typeface="MiSans"/>
              </a:rPr>
              <a:t>从声音、存储到续航的全链路体验</a:t>
            </a:r>
            <a:endParaRPr lang="en-US" sz="1300" noProof="1"/>
          </a:p>
        </p:txBody>
      </p:sp>
      <p:sp>
        <p:nvSpPr>
          <p:cNvPr id="10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F2F0EA">
                    <a:alpha val="60000"/>
                  </a:srgbClr>
                </a:solidFill>
                <a:latin typeface="MiSans"/>
                <a:ea typeface="MiSans"/>
              </a:rPr>
              <a:t>13 / 18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</p:sld>
</file>

<file path=ppt/slides/slide14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1"/>
          <p:cNvPicPr/>
          <p:nvPr/>
        </p:nvPicPr>
        <p:blipFill>
          <a:blip r:embed="rId2"/>
          <a:srcRect t="21679" b="21679"/>
          <a:stretch>
            <a:fillRect/>
          </a:stretch>
        </p:blipFill>
        <p:spPr>
          <a:xfrm>
            <a:off x="6604000" y="1397000"/>
            <a:ext cx="4978400" cy="2362200"/>
          </a:xfrm>
          <a:prstGeom prst="rect">
            <a:avLst/>
          </a:prstGeom>
          <a:ln>
            <a:noFill/>
          </a:ln>
        </p:spPr>
      </p:pic>
      <p:pic>
        <p:nvPicPr>
          <p:cNvPr id="3" name="img2"/>
          <p:cNvPicPr/>
          <p:nvPr/>
        </p:nvPicPr>
        <p:blipFill>
          <a:blip r:embed="rId3"/>
          <a:srcRect t="15741" b="15741"/>
          <a:stretch>
            <a:fillRect/>
          </a:stretch>
        </p:blipFill>
        <p:spPr>
          <a:xfrm>
            <a:off x="6604000" y="3962400"/>
            <a:ext cx="4978400" cy="2286000"/>
          </a:xfrm>
          <a:prstGeom prst="rect">
            <a:avLst/>
          </a:prstGeom>
          <a:ln>
            <a:noFill/>
          </a:ln>
        </p:spPr>
      </p:pic>
      <p:sp>
        <p:nvSpPr>
          <p:cNvPr id="4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5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6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14 / 18</a:t>
            </a:r>
            <a:endParaRPr lang="en-US" sz="900" noProof="1"/>
          </a:p>
        </p:txBody>
      </p:sp>
      <p:sp>
        <p:nvSpPr>
          <p:cNvPr id="7" name="kicker"/>
          <p:cNvSpPr txBox="1"/>
          <p:nvPr/>
        </p:nvSpPr>
        <p:spPr>
          <a:xfrm>
            <a:off x="609600" y="1117600"/>
            <a:ext cx="5080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音频与生态 AUDIO &amp; ECOSYSTEM</a:t>
            </a:r>
            <a:endParaRPr lang="en-US" sz="1000" noProof="1"/>
          </a:p>
        </p:txBody>
      </p:sp>
      <p:sp>
        <p:nvSpPr>
          <p:cNvPr id="8" name="title"/>
          <p:cNvSpPr txBox="1"/>
          <p:nvPr/>
        </p:nvSpPr>
        <p:spPr>
          <a:xfrm>
            <a:off x="609600" y="1473200"/>
            <a:ext cx="5461000" cy="127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35000"/>
              </a:lnSpc>
            </a:pP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OsmoAudio，</a:t>
            </a:r>
            <a:endParaRPr lang="en-US" sz="3600" noProof="1"/>
          </a:p>
          <a:p>
            <a:pPr algn="l">
              <a:lnSpc>
                <a:spcPct val="135000"/>
              </a:lnSpc>
            </a:pP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声临其境</a:t>
            </a:r>
            <a:endParaRPr lang="en-US" sz="3600" noProof="1"/>
          </a:p>
        </p:txBody>
      </p:sp>
      <p:sp>
        <p:nvSpPr>
          <p:cNvPr id="9" name="body"/>
          <p:cNvSpPr txBox="1"/>
          <p:nvPr/>
        </p:nvSpPr>
        <p:spPr>
          <a:xfrm>
            <a:off x="609600" y="2997200"/>
            <a:ext cx="5080000" cy="1727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75000"/>
              </a:lnSpc>
            </a:pPr>
            <a:r>
              <a:rPr lang="en-US" sz="1300" noProof="1">
                <a:solidFill>
                  <a:srgbClr val="8E8E96"/>
                </a:solidFill>
                <a:latin typeface="MiSans"/>
                <a:ea typeface="MiSans"/>
              </a:rPr>
              <a:t>OsmoAudio 直连 DJI Mic 3 发射器，无需接收器即可四声道同步录制；新增空间音频与变焦拾音，声音随画面远近变化，临场感倍增。机身三麦克风阵列，48kHz 16-bit 高清收音。</a:t>
            </a:r>
            <a:endParaRPr lang="en-US" sz="1300" noProof="1"/>
          </a:p>
        </p:txBody>
      </p:sp>
      <p:sp>
        <p:nvSpPr>
          <p:cNvPr id="10" name="stats-line"/>
          <p:cNvSpPr/>
          <p:nvPr/>
        </p:nvSpPr>
        <p:spPr>
          <a:xfrm>
            <a:off x="609600" y="5029200"/>
            <a:ext cx="50800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1" name="stat1"/>
          <p:cNvSpPr txBox="1"/>
          <p:nvPr/>
        </p:nvSpPr>
        <p:spPr>
          <a:xfrm>
            <a:off x="609600" y="5232400"/>
            <a:ext cx="15748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4 声道</a:t>
            </a:r>
            <a:endParaRPr lang="en-US" sz="2000" noProof="1"/>
          </a:p>
        </p:txBody>
      </p:sp>
      <p:sp>
        <p:nvSpPr>
          <p:cNvPr id="12" name="stat1-label"/>
          <p:cNvSpPr txBox="1"/>
          <p:nvPr/>
        </p:nvSpPr>
        <p:spPr>
          <a:xfrm>
            <a:off x="609600" y="5613400"/>
            <a:ext cx="15748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同步录制</a:t>
            </a:r>
            <a:endParaRPr lang="en-US" sz="1000" noProof="1"/>
          </a:p>
        </p:txBody>
      </p:sp>
      <p:sp>
        <p:nvSpPr>
          <p:cNvPr id="13" name="stat2"/>
          <p:cNvSpPr txBox="1"/>
          <p:nvPr/>
        </p:nvSpPr>
        <p:spPr>
          <a:xfrm>
            <a:off x="2336800" y="5232400"/>
            <a:ext cx="15748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空间音频</a:t>
            </a:r>
            <a:endParaRPr lang="en-US" sz="2000" noProof="1"/>
          </a:p>
        </p:txBody>
      </p:sp>
      <p:sp>
        <p:nvSpPr>
          <p:cNvPr id="14" name="stat2-label"/>
          <p:cNvSpPr txBox="1"/>
          <p:nvPr/>
        </p:nvSpPr>
        <p:spPr>
          <a:xfrm>
            <a:off x="2336800" y="5613400"/>
            <a:ext cx="15748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变焦拾音</a:t>
            </a:r>
            <a:endParaRPr lang="en-US" sz="1000" noProof="1"/>
          </a:p>
        </p:txBody>
      </p:sp>
      <p:sp>
        <p:nvSpPr>
          <p:cNvPr id="15" name="stat3"/>
          <p:cNvSpPr txBox="1"/>
          <p:nvPr/>
        </p:nvSpPr>
        <p:spPr>
          <a:xfrm>
            <a:off x="4064000" y="5232400"/>
            <a:ext cx="17780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Mic 3</a:t>
            </a:r>
            <a:endParaRPr lang="en-US" sz="2000" noProof="1"/>
          </a:p>
        </p:txBody>
      </p:sp>
      <p:sp>
        <p:nvSpPr>
          <p:cNvPr id="16" name="stat3-label"/>
          <p:cNvSpPr txBox="1"/>
          <p:nvPr/>
        </p:nvSpPr>
        <p:spPr>
          <a:xfrm>
            <a:off x="4064000" y="5613400"/>
            <a:ext cx="1778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无线直连</a:t>
            </a:r>
            <a:endParaRPr lang="en-US" sz="1000" noProof="1"/>
          </a:p>
        </p:txBody>
      </p:sp>
    </p:spTree>
  </p:cSld>
  <p:clrMapOvr>
    <a:masterClrMapping/>
  </p:clrMapOvr>
  <p:transition spd="fast" advClick="1">
    <p:fade/>
  </p:transition>
</p:sld>
</file>

<file path=ppt/slides/slide15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3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4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15 / 18</a:t>
            </a:r>
            <a:endParaRPr lang="en-US" sz="900" noProof="1"/>
          </a:p>
        </p:txBody>
      </p:sp>
      <p:sp>
        <p:nvSpPr>
          <p:cNvPr id="5" name="kicker"/>
          <p:cNvSpPr txBox="1"/>
          <p:nvPr/>
        </p:nvSpPr>
        <p:spPr>
          <a:xfrm>
            <a:off x="609600" y="1117600"/>
            <a:ext cx="5080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音频与生态 AUDIO &amp; ECOSYSTEM</a:t>
            </a:r>
            <a:endParaRPr lang="en-US" sz="1000" noProof="1"/>
          </a:p>
        </p:txBody>
      </p:sp>
      <p:sp>
        <p:nvSpPr>
          <p:cNvPr id="6" name="title"/>
          <p:cNvSpPr txBox="1"/>
          <p:nvPr/>
        </p:nvSpPr>
        <p:spPr>
          <a:xfrm>
            <a:off x="609600" y="1447800"/>
            <a:ext cx="6350000" cy="609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3400" noProof="1" b="1">
                <a:solidFill>
                  <a:srgbClr val="F2F0EA"/>
                </a:solidFill>
                <a:latin typeface="MiSans"/>
                <a:ea typeface="MiSans"/>
              </a:rPr>
              <a:t>存储与续航，一步到位</a:t>
            </a:r>
            <a:endParaRPr lang="en-US" sz="3400" noProof="1"/>
          </a:p>
        </p:txBody>
      </p:sp>
      <p:sp>
        <p:nvSpPr>
          <p:cNvPr id="7" name="grid-vline"/>
          <p:cNvSpPr/>
          <p:nvPr/>
        </p:nvSpPr>
        <p:spPr>
          <a:xfrm>
            <a:off x="6083300" y="2565400"/>
            <a:ext cx="12700" cy="35052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8" name="grid-hline"/>
          <p:cNvSpPr/>
          <p:nvPr/>
        </p:nvSpPr>
        <p:spPr>
          <a:xfrm>
            <a:off x="609600" y="4267200"/>
            <a:ext cx="109728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9" name="c1-num"/>
          <p:cNvSpPr txBox="1"/>
          <p:nvPr/>
        </p:nvSpPr>
        <p:spPr>
          <a:xfrm>
            <a:off x="609600" y="2667000"/>
            <a:ext cx="5334000" cy="711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4800" noProof="1" b="1">
                <a:solidFill>
                  <a:srgbClr val="F2F0EA"/>
                </a:solidFill>
                <a:latin typeface="MiSans"/>
                <a:ea typeface="MiSans"/>
              </a:rPr>
              <a:t>107</a:t>
            </a:r>
            <a:r>
              <a:rPr lang="en-US" sz="2200" noProof="1" b="1">
                <a:solidFill>
                  <a:srgbClr val="D9A441"/>
                </a:solidFill>
                <a:latin typeface="MiSans"/>
                <a:ea typeface="MiSans"/>
              </a:rPr>
              <a:t> GB</a:t>
            </a:r>
            <a:endParaRPr lang="en-US" sz="4800" noProof="1"/>
          </a:p>
        </p:txBody>
      </p:sp>
      <p:sp>
        <p:nvSpPr>
          <p:cNvPr id="10" name="c1-label"/>
          <p:cNvSpPr txBox="1"/>
          <p:nvPr/>
        </p:nvSpPr>
        <p:spPr>
          <a:xfrm>
            <a:off x="609600" y="3530600"/>
            <a:ext cx="5334000" cy="457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55000"/>
              </a:lnSpc>
            </a:pPr>
            <a:r>
              <a:rPr lang="en-US" sz="1150" noProof="1">
                <a:solidFill>
                  <a:srgbClr val="8E8E96"/>
                </a:solidFill>
                <a:latin typeface="MiSans"/>
                <a:ea typeface="MiSans"/>
              </a:rPr>
              <a:t>内置存储空间，另支持 microSD 卡扩展至 1TB</a:t>
            </a:r>
            <a:endParaRPr lang="en-US" sz="1150" noProof="1"/>
          </a:p>
        </p:txBody>
      </p:sp>
      <p:sp>
        <p:nvSpPr>
          <p:cNvPr id="11" name="c2-num"/>
          <p:cNvSpPr txBox="1"/>
          <p:nvPr/>
        </p:nvSpPr>
        <p:spPr>
          <a:xfrm>
            <a:off x="6400800" y="2667000"/>
            <a:ext cx="5181600" cy="711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4800" noProof="1" b="1">
                <a:solidFill>
                  <a:srgbClr val="F2F0EA"/>
                </a:solidFill>
                <a:latin typeface="MiSans"/>
                <a:ea typeface="MiSans"/>
              </a:rPr>
              <a:t>800</a:t>
            </a:r>
            <a:r>
              <a:rPr lang="en-US" sz="2200" noProof="1" b="1">
                <a:solidFill>
                  <a:srgbClr val="D9A441"/>
                </a:solidFill>
                <a:latin typeface="MiSans"/>
                <a:ea typeface="MiSans"/>
              </a:rPr>
              <a:t> MB/s</a:t>
            </a:r>
            <a:endParaRPr lang="en-US" sz="4800" noProof="1"/>
          </a:p>
        </p:txBody>
      </p:sp>
      <p:sp>
        <p:nvSpPr>
          <p:cNvPr id="12" name="c2-label"/>
          <p:cNvSpPr txBox="1"/>
          <p:nvPr/>
        </p:nvSpPr>
        <p:spPr>
          <a:xfrm>
            <a:off x="6400800" y="3530600"/>
            <a:ext cx="5181600" cy="457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55000"/>
              </a:lnSpc>
            </a:pPr>
            <a:r>
              <a:rPr lang="en-US" sz="1150" noProof="1">
                <a:solidFill>
                  <a:srgbClr val="8E8E96"/>
                </a:solidFill>
                <a:latin typeface="MiSans"/>
                <a:ea typeface="MiSans"/>
              </a:rPr>
              <a:t>USB 3.1 有线极速导出，Wi-Fi 6 无线传输</a:t>
            </a:r>
            <a:endParaRPr lang="en-US" sz="1150" noProof="1"/>
          </a:p>
        </p:txBody>
      </p:sp>
      <p:sp>
        <p:nvSpPr>
          <p:cNvPr id="13" name="c3-num"/>
          <p:cNvSpPr txBox="1"/>
          <p:nvPr/>
        </p:nvSpPr>
        <p:spPr>
          <a:xfrm>
            <a:off x="609600" y="4521200"/>
            <a:ext cx="5334000" cy="711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4800" noProof="1" b="1">
                <a:solidFill>
                  <a:srgbClr val="F2F0EA"/>
                </a:solidFill>
                <a:latin typeface="MiSans"/>
                <a:ea typeface="MiSans"/>
              </a:rPr>
              <a:t>240</a:t>
            </a:r>
            <a:r>
              <a:rPr lang="en-US" sz="2200" noProof="1" b="1">
                <a:solidFill>
                  <a:srgbClr val="D9A441"/>
                </a:solidFill>
                <a:latin typeface="MiSans"/>
                <a:ea typeface="MiSans"/>
              </a:rPr>
              <a:t> min</a:t>
            </a:r>
            <a:endParaRPr lang="en-US" sz="4800" noProof="1"/>
          </a:p>
        </p:txBody>
      </p:sp>
      <p:sp>
        <p:nvSpPr>
          <p:cNvPr id="14" name="c3-label"/>
          <p:cNvSpPr txBox="1"/>
          <p:nvPr/>
        </p:nvSpPr>
        <p:spPr>
          <a:xfrm>
            <a:off x="609600" y="5384800"/>
            <a:ext cx="5334000" cy="457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55000"/>
              </a:lnSpc>
            </a:pPr>
            <a:r>
              <a:rPr lang="en-US" sz="1150" noProof="1">
                <a:solidFill>
                  <a:srgbClr val="8E8E96"/>
                </a:solidFill>
                <a:latin typeface="MiSans"/>
                <a:ea typeface="MiSans"/>
              </a:rPr>
              <a:t>满电连续拍摄时长，全天创作不断电</a:t>
            </a:r>
            <a:endParaRPr lang="en-US" sz="1150" noProof="1"/>
          </a:p>
        </p:txBody>
      </p:sp>
      <p:sp>
        <p:nvSpPr>
          <p:cNvPr id="15" name="c4-num"/>
          <p:cNvSpPr txBox="1"/>
          <p:nvPr/>
        </p:nvSpPr>
        <p:spPr>
          <a:xfrm>
            <a:off x="6400800" y="4521200"/>
            <a:ext cx="5181600" cy="711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4800" noProof="1" b="1">
                <a:solidFill>
                  <a:srgbClr val="F2F0EA"/>
                </a:solidFill>
                <a:latin typeface="MiSans"/>
                <a:ea typeface="MiSans"/>
              </a:rPr>
              <a:t>18</a:t>
            </a:r>
            <a:r>
              <a:rPr lang="en-US" sz="2200" noProof="1" b="1">
                <a:solidFill>
                  <a:srgbClr val="D9A441"/>
                </a:solidFill>
                <a:latin typeface="MiSans"/>
                <a:ea typeface="MiSans"/>
              </a:rPr>
              <a:t> min</a:t>
            </a:r>
            <a:endParaRPr lang="en-US" sz="4800" noProof="1"/>
          </a:p>
        </p:txBody>
      </p:sp>
      <p:sp>
        <p:nvSpPr>
          <p:cNvPr id="16" name="c4-label"/>
          <p:cNvSpPr txBox="1"/>
          <p:nvPr/>
        </p:nvSpPr>
        <p:spPr>
          <a:xfrm>
            <a:off x="6400800" y="5384800"/>
            <a:ext cx="5181600" cy="457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55000"/>
              </a:lnSpc>
            </a:pPr>
            <a:r>
              <a:rPr lang="en-US" sz="1150" noProof="1">
                <a:solidFill>
                  <a:srgbClr val="8E8E96"/>
                </a:solidFill>
                <a:latin typeface="MiSans"/>
                <a:ea typeface="MiSans"/>
              </a:rPr>
              <a:t>PD 快充充至 80%，32 分钟充满 100%</a:t>
            </a:r>
            <a:endParaRPr lang="en-US" sz="1150" noProof="1"/>
          </a:p>
        </p:txBody>
      </p:sp>
    </p:spTree>
  </p:cSld>
  <p:clrMapOvr>
    <a:masterClrMapping/>
  </p:clrMapOvr>
  <p:transition spd="fast" advClick="1">
    <p:fade/>
  </p:transition>
</p:sld>
</file>

<file path=ppt/slides/slide16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cc-img"/>
          <p:cNvPicPr/>
          <p:nvPr/>
        </p:nvPicPr>
        <p:blipFill>
          <a:blip r:embed="rId2"/>
          <a:srcRect l="248" r="248"/>
          <a:stretch>
            <a:fillRect/>
          </a:stretch>
        </p:blipFill>
        <p:spPr>
          <a:xfrm>
            <a:off x="609600" y="1371600"/>
            <a:ext cx="6350000" cy="4622800"/>
          </a:xfrm>
          <a:prstGeom prst="rect">
            <a:avLst/>
          </a:prstGeom>
          <a:ln>
            <a:noFill/>
          </a:ln>
        </p:spPr>
      </p:pic>
      <p:sp>
        <p:nvSpPr>
          <p:cNvPr id="3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4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5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16 / 18</a:t>
            </a:r>
            <a:endParaRPr lang="en-US" sz="900" noProof="1"/>
          </a:p>
        </p:txBody>
      </p:sp>
      <p:sp>
        <p:nvSpPr>
          <p:cNvPr id="6" name="kicker"/>
          <p:cNvSpPr txBox="1"/>
          <p:nvPr/>
        </p:nvSpPr>
        <p:spPr>
          <a:xfrm>
            <a:off x="7467600" y="1117600"/>
            <a:ext cx="41148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音频与生态 AUDIO &amp; ECOSYSTEM</a:t>
            </a:r>
            <a:endParaRPr lang="en-US" sz="1000" noProof="1"/>
          </a:p>
        </p:txBody>
      </p:sp>
      <p:sp>
        <p:nvSpPr>
          <p:cNvPr id="7" name="title"/>
          <p:cNvSpPr txBox="1"/>
          <p:nvPr/>
        </p:nvSpPr>
        <p:spPr>
          <a:xfrm>
            <a:off x="7467600" y="1447800"/>
            <a:ext cx="4114800" cy="558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3000" noProof="1" b="1">
                <a:solidFill>
                  <a:srgbClr val="F2F0EA"/>
                </a:solidFill>
                <a:latin typeface="MiSans"/>
                <a:ea typeface="MiSans"/>
              </a:rPr>
              <a:t>配件全家桶</a:t>
            </a:r>
            <a:endParaRPr lang="en-US" sz="3000" noProof="1"/>
          </a:p>
        </p:txBody>
      </p:sp>
      <p:sp>
        <p:nvSpPr>
          <p:cNvPr id="8" name="body"/>
          <p:cNvSpPr txBox="1"/>
          <p:nvPr/>
        </p:nvSpPr>
        <p:spPr>
          <a:xfrm>
            <a:off x="7467600" y="2108200"/>
            <a:ext cx="4114800" cy="558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65000"/>
              </a:lnSpc>
            </a:pPr>
            <a:r>
              <a:rPr lang="en-US" sz="1200" noProof="1">
                <a:solidFill>
                  <a:srgbClr val="8E8E96"/>
                </a:solidFill>
                <a:latin typeface="MiSans"/>
                <a:ea typeface="MiSans"/>
              </a:rPr>
              <a:t>丰富配件覆盖补光、收音、续航与收纳，按需组合，适配多元创作场景。</a:t>
            </a:r>
            <a:endParaRPr lang="en-US" sz="1200" noProof="1"/>
          </a:p>
        </p:txBody>
      </p:sp>
      <p:sp>
        <p:nvSpPr>
          <p:cNvPr id="9" name="a1-mark"/>
          <p:cNvSpPr/>
          <p:nvPr/>
        </p:nvSpPr>
        <p:spPr>
          <a:xfrm>
            <a:off x="7467600" y="2971800"/>
            <a:ext cx="152400" cy="25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10" name="a1"/>
          <p:cNvSpPr txBox="1"/>
          <p:nvPr/>
        </p:nvSpPr>
        <p:spPr>
          <a:xfrm>
            <a:off x="7721600" y="2870200"/>
            <a:ext cx="3860800" cy="25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250" noProof="1">
                <a:solidFill>
                  <a:srgbClr val="F2F0EA"/>
                </a:solidFill>
                <a:latin typeface="MiSans"/>
                <a:ea typeface="MiSans"/>
              </a:rPr>
              <a:t>DJI Mic 3 发射器</a:t>
            </a:r>
            <a:endParaRPr lang="en-US" sz="1250" noProof="1"/>
          </a:p>
        </p:txBody>
      </p:sp>
      <p:sp>
        <p:nvSpPr>
          <p:cNvPr id="11" name="a2-mark"/>
          <p:cNvSpPr/>
          <p:nvPr/>
        </p:nvSpPr>
        <p:spPr>
          <a:xfrm>
            <a:off x="7467600" y="3327400"/>
            <a:ext cx="152400" cy="25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12" name="a2"/>
          <p:cNvSpPr txBox="1"/>
          <p:nvPr/>
        </p:nvSpPr>
        <p:spPr>
          <a:xfrm>
            <a:off x="7721600" y="3225800"/>
            <a:ext cx="3860800" cy="25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250" noProof="1">
                <a:solidFill>
                  <a:srgbClr val="F2F0EA"/>
                </a:solidFill>
                <a:latin typeface="MiSans"/>
                <a:ea typeface="MiSans"/>
              </a:rPr>
              <a:t>外置补光灯 · 美颜柔光镜</a:t>
            </a:r>
            <a:endParaRPr lang="en-US" sz="1250" noProof="1"/>
          </a:p>
        </p:txBody>
      </p:sp>
      <p:sp>
        <p:nvSpPr>
          <p:cNvPr id="13" name="a3-mark"/>
          <p:cNvSpPr/>
          <p:nvPr/>
        </p:nvSpPr>
        <p:spPr>
          <a:xfrm>
            <a:off x="7467600" y="3683000"/>
            <a:ext cx="152400" cy="25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14" name="a3"/>
          <p:cNvSpPr txBox="1"/>
          <p:nvPr/>
        </p:nvSpPr>
        <p:spPr>
          <a:xfrm>
            <a:off x="7721600" y="3581400"/>
            <a:ext cx="3860800" cy="25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250" noProof="1">
                <a:solidFill>
                  <a:srgbClr val="F2F0EA"/>
                </a:solidFill>
                <a:latin typeface="MiSans"/>
                <a:ea typeface="MiSans"/>
              </a:rPr>
              <a:t>增广镜 · 磁吸 ND 镜套装</a:t>
            </a:r>
            <a:endParaRPr lang="en-US" sz="1250" noProof="1"/>
          </a:p>
        </p:txBody>
      </p:sp>
      <p:sp>
        <p:nvSpPr>
          <p:cNvPr id="15" name="a4-mark"/>
          <p:cNvSpPr/>
          <p:nvPr/>
        </p:nvSpPr>
        <p:spPr>
          <a:xfrm>
            <a:off x="7467600" y="4038600"/>
            <a:ext cx="152400" cy="25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16" name="a4"/>
          <p:cNvSpPr txBox="1"/>
          <p:nvPr/>
        </p:nvSpPr>
        <p:spPr>
          <a:xfrm>
            <a:off x="7721600" y="3937000"/>
            <a:ext cx="3860800" cy="25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250" noProof="1">
                <a:solidFill>
                  <a:srgbClr val="F2F0EA"/>
                </a:solidFill>
                <a:latin typeface="MiSans"/>
                <a:ea typeface="MiSans"/>
              </a:rPr>
              <a:t>迷你三脚架 · 拓展转接件</a:t>
            </a:r>
            <a:endParaRPr lang="en-US" sz="1250" noProof="1"/>
          </a:p>
        </p:txBody>
      </p:sp>
      <p:sp>
        <p:nvSpPr>
          <p:cNvPr id="17" name="a5-mark"/>
          <p:cNvSpPr/>
          <p:nvPr/>
        </p:nvSpPr>
        <p:spPr>
          <a:xfrm>
            <a:off x="7467600" y="4394200"/>
            <a:ext cx="152400" cy="25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18" name="a5"/>
          <p:cNvSpPr txBox="1"/>
          <p:nvPr/>
        </p:nvSpPr>
        <p:spPr>
          <a:xfrm>
            <a:off x="7721600" y="4292600"/>
            <a:ext cx="3860800" cy="25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250" noProof="1">
                <a:solidFill>
                  <a:srgbClr val="F2F0EA"/>
                </a:solidFill>
                <a:latin typeface="MiSans"/>
                <a:ea typeface="MiSans"/>
              </a:rPr>
              <a:t>续航手柄 · 1/4″ 螺纹手柄</a:t>
            </a:r>
            <a:endParaRPr lang="en-US" sz="1250" noProof="1"/>
          </a:p>
        </p:txBody>
      </p:sp>
      <p:sp>
        <p:nvSpPr>
          <p:cNvPr id="19" name="a6-mark"/>
          <p:cNvSpPr/>
          <p:nvPr/>
        </p:nvSpPr>
        <p:spPr>
          <a:xfrm>
            <a:off x="7467600" y="4749800"/>
            <a:ext cx="152400" cy="25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20" name="a6"/>
          <p:cNvSpPr txBox="1"/>
          <p:nvPr/>
        </p:nvSpPr>
        <p:spPr>
          <a:xfrm>
            <a:off x="7721600" y="4648200"/>
            <a:ext cx="3860800" cy="25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250" noProof="1">
                <a:solidFill>
                  <a:srgbClr val="F2F0EA"/>
                </a:solidFill>
                <a:latin typeface="MiSans"/>
                <a:ea typeface="MiSans"/>
              </a:rPr>
              <a:t>收纳包 · 保护壳 · 云台夹</a:t>
            </a:r>
            <a:endParaRPr lang="en-US" sz="1250" noProof="1"/>
          </a:p>
        </p:txBody>
      </p:sp>
      <p:sp>
        <p:nvSpPr>
          <p:cNvPr id="21" name="acc-note"/>
          <p:cNvSpPr txBox="1"/>
          <p:nvPr/>
        </p:nvSpPr>
        <p:spPr>
          <a:xfrm>
            <a:off x="7467600" y="5283200"/>
            <a:ext cx="4114800" cy="711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60000"/>
              </a:lnSpc>
            </a:pPr>
            <a:r>
              <a:rPr lang="en-US" sz="1050" noProof="1">
                <a:solidFill>
                  <a:srgbClr val="8E8E96"/>
                </a:solidFill>
                <a:latin typeface="MiSans"/>
                <a:ea typeface="MiSans"/>
              </a:rPr>
              <a:t>全能套装一站配齐核心配件；所有配件均可在 DJI 官方商城单独选购。</a:t>
            </a:r>
            <a:endParaRPr lang="en-US" sz="1050" noProof="1"/>
          </a:p>
        </p:txBody>
      </p:sp>
    </p:spTree>
  </p:cSld>
  <p:clrMapOvr>
    <a:masterClrMapping/>
  </p:clrMapOvr>
  <p:transition spd="fast" advClick="1">
    <p:fade/>
  </p:transition>
</p:sld>
</file>

<file path=ppt/slides/slide17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3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4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17 / 18</a:t>
            </a:r>
            <a:endParaRPr lang="en-US" sz="900" noProof="1"/>
          </a:p>
        </p:txBody>
      </p:sp>
      <p:sp>
        <p:nvSpPr>
          <p:cNvPr id="5" name="kicker"/>
          <p:cNvSpPr txBox="1"/>
          <p:nvPr/>
        </p:nvSpPr>
        <p:spPr>
          <a:xfrm>
            <a:off x="609600" y="1117600"/>
            <a:ext cx="5080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规格与售价 SPECS &amp; PRICE</a:t>
            </a:r>
            <a:endParaRPr lang="en-US" sz="1000" noProof="1"/>
          </a:p>
        </p:txBody>
      </p:sp>
      <p:sp>
        <p:nvSpPr>
          <p:cNvPr id="6" name="title"/>
          <p:cNvSpPr txBox="1"/>
          <p:nvPr/>
        </p:nvSpPr>
        <p:spPr>
          <a:xfrm>
            <a:off x="609600" y="1447800"/>
            <a:ext cx="6350000" cy="558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3400" noProof="1" b="1">
                <a:solidFill>
                  <a:srgbClr val="F2F0EA"/>
                </a:solidFill>
                <a:latin typeface="MiSans"/>
                <a:ea typeface="MiSans"/>
              </a:rPr>
              <a:t>技术规格全览</a:t>
            </a:r>
            <a:endParaRPr lang="en-US" sz="3400" noProof="1"/>
          </a:p>
        </p:txBody>
      </p:sp>
      <p:graphicFrame>
        <p:nvGraphicFramePr>
          <p:cNvPr id="7" name="spec-table"/>
          <p:cNvGraphicFramePr>
            <a:graphicFrameLocks noGrp="1"/>
          </p:cNvGraphicFramePr>
          <p:nvPr/>
        </p:nvGraphicFramePr>
        <p:xfrm>
          <a:off x="609600" y="2235200"/>
          <a:ext cx="6858000" cy="4089400"/>
        </p:xfrm>
        <a:graphic>
          <a:graphicData uri="http://schemas.openxmlformats.org/drawingml/2006/table">
            <a:tbl>
              <a:tblPr/>
              <a:tblGrid>
                <a:gridCol w="2057400"/>
                <a:gridCol w="4800600"/>
              </a:tblGrid>
              <a:tr h="339420"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8E8E96"/>
                          </a:solidFill>
                          <a:latin typeface="Times New Roman"/>
                          <a:ea typeface="Times New Roman"/>
                        </a:rPr>
                        <a:t>机身尺寸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F2F0EA"/>
                          </a:solidFill>
                          <a:latin typeface="Times New Roman"/>
                          <a:ea typeface="Times New Roman"/>
                        </a:rPr>
                        <a:t>144.2 × 44.4 × 33.5 mm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</a:tr>
              <a:tr h="339420"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8E8E96"/>
                          </a:solidFill>
                          <a:latin typeface="Times New Roman"/>
                          <a:ea typeface="Times New Roman"/>
                        </a:rPr>
                        <a:t>机身重量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F2F0EA"/>
                          </a:solidFill>
                          <a:latin typeface="Times New Roman"/>
                          <a:ea typeface="Times New Roman"/>
                        </a:rPr>
                        <a:t>190.5 g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</a:tr>
              <a:tr h="339420"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8E8E96"/>
                          </a:solidFill>
                          <a:latin typeface="Times New Roman"/>
                          <a:ea typeface="Times New Roman"/>
                        </a:rPr>
                        <a:t>传感器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F2F0EA"/>
                          </a:solidFill>
                          <a:latin typeface="Times New Roman"/>
                          <a:ea typeface="Times New Roman"/>
                        </a:rPr>
                        <a:t>1 英寸堆栈式 CMOS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</a:tr>
              <a:tr h="339420"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8E8E96"/>
                          </a:solidFill>
                          <a:latin typeface="Times New Roman"/>
                          <a:ea typeface="Times New Roman"/>
                        </a:rPr>
                        <a:t>镜头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F2F0EA"/>
                          </a:solidFill>
                          <a:latin typeface="Times New Roman"/>
                          <a:ea typeface="Times New Roman"/>
                        </a:rPr>
                        <a:t>等效 20 mm · f/2.0 光圈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</a:tr>
              <a:tr h="339420"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8E8E96"/>
                          </a:solidFill>
                          <a:latin typeface="Times New Roman"/>
                          <a:ea typeface="Times New Roman"/>
                        </a:rPr>
                        <a:t>照片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F2F0EA"/>
                          </a:solidFill>
                          <a:latin typeface="Times New Roman"/>
                          <a:ea typeface="Times New Roman"/>
                        </a:rPr>
                        <a:t>约 3700 万像素（7680 × 4320）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</a:tr>
              <a:tr h="339420"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8E8E96"/>
                          </a:solidFill>
                          <a:latin typeface="Times New Roman"/>
                          <a:ea typeface="Times New Roman"/>
                        </a:rPr>
                        <a:t>视频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F2F0EA"/>
                          </a:solidFill>
                          <a:latin typeface="Times New Roman"/>
                          <a:ea typeface="Times New Roman"/>
                        </a:rPr>
                        <a:t>4K/240fps 慢动作 · 1080p/240fps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</a:tr>
              <a:tr h="339420"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8E8E96"/>
                          </a:solidFill>
                          <a:latin typeface="Times New Roman"/>
                          <a:ea typeface="Times New Roman"/>
                        </a:rPr>
                        <a:t>动态范围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F2F0EA"/>
                          </a:solidFill>
                          <a:latin typeface="Times New Roman"/>
                          <a:ea typeface="Times New Roman"/>
                        </a:rPr>
                        <a:t>14 档 · 10-bit D-Log 色彩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</a:tr>
              <a:tr h="339420"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8E8E96"/>
                          </a:solidFill>
                          <a:latin typeface="Times New Roman"/>
                          <a:ea typeface="Times New Roman"/>
                        </a:rPr>
                        <a:t>屏幕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F2F0EA"/>
                          </a:solidFill>
                          <a:latin typeface="Times New Roman"/>
                          <a:ea typeface="Times New Roman"/>
                        </a:rPr>
                        <a:t>2.0″ OLED 触控旋转屏 · 1000 尼特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</a:tr>
              <a:tr h="343510"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8E8E96"/>
                          </a:solidFill>
                          <a:latin typeface="Times New Roman"/>
                          <a:ea typeface="Times New Roman"/>
                        </a:rPr>
                        <a:t>存储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F2F0EA"/>
                          </a:solidFill>
                          <a:latin typeface="Times New Roman"/>
                          <a:ea typeface="Times New Roman"/>
                        </a:rPr>
                        <a:t>内置 107GB · microSD 扩展至 1TB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</a:tr>
              <a:tr h="343510"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8E8E96"/>
                          </a:solidFill>
                          <a:latin typeface="Times New Roman"/>
                          <a:ea typeface="Times New Roman"/>
                        </a:rPr>
                        <a:t>电池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F2F0EA"/>
                          </a:solidFill>
                          <a:latin typeface="Times New Roman"/>
                          <a:ea typeface="Times New Roman"/>
                        </a:rPr>
                        <a:t>1545mAh · 240 分钟续航 · 18 分钟充至 80%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</a:tr>
              <a:tr h="343510"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8E8E96"/>
                          </a:solidFill>
                          <a:latin typeface="Times New Roman"/>
                          <a:ea typeface="Times New Roman"/>
                        </a:rPr>
                        <a:t>传输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F2F0EA"/>
                          </a:solidFill>
                          <a:latin typeface="Times New Roman"/>
                          <a:ea typeface="Times New Roman"/>
                        </a:rPr>
                        <a:t>USB 3.1 800MB/s · Wi-Fi 6 · 蓝牙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</a:tr>
              <a:tr h="343510"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8E8E96"/>
                          </a:solidFill>
                          <a:latin typeface="Times New Roman"/>
                          <a:ea typeface="Times New Roman"/>
                        </a:rPr>
                        <a:t>音频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  <a:tc>
                  <a:txBody>
                    <a:bodyPr wrap="square" rtlCol="0" anchor="ctr"/>
                    <a:lstStyle/>
                    <a:p>
                      <a:pPr algn="l"/>
                      <a:r>
                        <a:rPr lang="en-US" sz="1050" noProof="1">
                          <a:solidFill>
                            <a:srgbClr val="F2F0EA"/>
                          </a:solidFill>
                          <a:latin typeface="Times New Roman"/>
                          <a:ea typeface="Times New Roman"/>
                        </a:rPr>
                        <a:t>三麦克风 · OsmoAudio 四声道</a:t>
                      </a:r>
                    </a:p>
                  </a:txBody>
                  <a:tcPr marL="91440" marR="91440" marT="45720" marB="457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9525">
                      <a:solidFill>
                        <a:srgbClr val="2A2A31"/>
                      </a:solidFill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8" name="product-img"/>
          <p:cNvPicPr/>
          <p:nvPr/>
        </p:nvPicPr>
        <p:blipFill>
          <a:blip r:embed="rId2"/>
          <a:srcRect l="78" r="78"/>
          <a:stretch>
            <a:fillRect/>
          </a:stretch>
        </p:blipFill>
        <p:spPr>
          <a:xfrm>
            <a:off x="7975600" y="2235200"/>
            <a:ext cx="3606800" cy="2032000"/>
          </a:xfrm>
          <a:prstGeom prst="rect">
            <a:avLst/>
          </a:prstGeom>
          <a:ln>
            <a:noFill/>
          </a:ln>
        </p:spPr>
      </p:pic>
      <p:sp>
        <p:nvSpPr>
          <p:cNvPr id="9" name="product-caption"/>
          <p:cNvSpPr txBox="1"/>
          <p:nvPr/>
        </p:nvSpPr>
        <p:spPr>
          <a:xfrm>
            <a:off x="7975600" y="4368800"/>
            <a:ext cx="36068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ct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Osmo Pocket 4 标准套装</a:t>
            </a:r>
            <a:endParaRPr lang="en-US" sz="900" noProof="1"/>
          </a:p>
        </p:txBody>
      </p:sp>
      <p:sp>
        <p:nvSpPr>
          <p:cNvPr id="10" name="product-price"/>
          <p:cNvSpPr txBox="1"/>
          <p:nvPr/>
        </p:nvSpPr>
        <p:spPr>
          <a:xfrm>
            <a:off x="7975600" y="4648200"/>
            <a:ext cx="3606800" cy="558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ctr">
              <a:lnSpc>
                <a:spcPct val="120000"/>
              </a:lnSpc>
            </a:pPr>
            <a:r>
              <a:rPr lang="en-US" sz="3000" noProof="1" b="1">
                <a:solidFill>
                  <a:srgbClr val="D9A441"/>
                </a:solidFill>
                <a:latin typeface="MiSans"/>
                <a:ea typeface="MiSans"/>
              </a:rPr>
              <a:t>¥2999</a:t>
            </a:r>
            <a:r>
              <a:rPr lang="en-US" sz="1200" noProof="1">
                <a:solidFill>
                  <a:srgbClr val="8E8E96"/>
                </a:solidFill>
                <a:latin typeface="MiSans"/>
                <a:ea typeface="MiSans"/>
              </a:rPr>
              <a:t> 起</a:t>
            </a:r>
            <a:endParaRPr lang="en-US" sz="1600" noProof="1"/>
          </a:p>
        </p:txBody>
      </p:sp>
      <p:sp>
        <p:nvSpPr>
          <p:cNvPr id="11" name="product-note"/>
          <p:cNvSpPr txBox="1"/>
          <p:nvPr/>
        </p:nvSpPr>
        <p:spPr>
          <a:xfrm>
            <a:off x="7975600" y="5334000"/>
            <a:ext cx="3606800" cy="762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ctr">
              <a:lnSpc>
                <a:spcPct val="16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2026.04.16 国行现货开售</a:t>
            </a:r>
            <a:endParaRPr lang="en-US" sz="1000" noProof="1"/>
          </a:p>
          <a:p>
            <a:pPr algn="ctr">
              <a:lnSpc>
                <a:spcPct val="16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全球其他地区 04.22 起发售</a:t>
            </a:r>
            <a:endParaRPr lang="en-US" sz="1000" noProof="1"/>
          </a:p>
        </p:txBody>
      </p:sp>
    </p:spTree>
  </p:cSld>
  <p:clrMapOvr>
    <a:masterClrMapping/>
  </p:clrMapOvr>
  <p:transition spd="fast" advClick="1">
    <p:fade/>
  </p:transition>
</p:sld>
</file>

<file path=ppt/slides/slide18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3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4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18 / 18</a:t>
            </a:r>
            <a:endParaRPr lang="en-US" sz="900" noProof="1"/>
          </a:p>
        </p:txBody>
      </p:sp>
      <p:sp>
        <p:nvSpPr>
          <p:cNvPr id="5" name="kicker"/>
          <p:cNvSpPr txBox="1"/>
          <p:nvPr/>
        </p:nvSpPr>
        <p:spPr>
          <a:xfrm>
            <a:off x="609600" y="1117600"/>
            <a:ext cx="5080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规格与售价 SPECS &amp; PRICE</a:t>
            </a:r>
            <a:endParaRPr lang="en-US" sz="1000" noProof="1"/>
          </a:p>
        </p:txBody>
      </p:sp>
      <p:sp>
        <p:nvSpPr>
          <p:cNvPr id="6" name="title"/>
          <p:cNvSpPr txBox="1"/>
          <p:nvPr/>
        </p:nvSpPr>
        <p:spPr>
          <a:xfrm>
            <a:off x="609600" y="1447800"/>
            <a:ext cx="7112000" cy="609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3400" noProof="1" b="1">
                <a:solidFill>
                  <a:srgbClr val="F2F0EA"/>
                </a:solidFill>
                <a:latin typeface="MiSans"/>
                <a:ea typeface="MiSans"/>
              </a:rPr>
              <a:t>2999 元起，增配降价</a:t>
            </a:r>
            <a:endParaRPr lang="en-US" sz="3400" noProof="1"/>
          </a:p>
        </p:txBody>
      </p:sp>
      <p:sp>
        <p:nvSpPr>
          <p:cNvPr id="7" name="p1-label"/>
          <p:cNvSpPr txBox="1"/>
          <p:nvPr/>
        </p:nvSpPr>
        <p:spPr>
          <a:xfrm>
            <a:off x="609600" y="2489200"/>
            <a:ext cx="2540000" cy="27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500" noProof="1" b="1">
                <a:solidFill>
                  <a:srgbClr val="F2F0EA"/>
                </a:solidFill>
                <a:latin typeface="MiSans"/>
                <a:ea typeface="MiSans"/>
              </a:rPr>
              <a:t>标准套装</a:t>
            </a:r>
            <a:endParaRPr lang="en-US" sz="1500" noProof="1"/>
          </a:p>
        </p:txBody>
      </p:sp>
      <p:sp>
        <p:nvSpPr>
          <p:cNvPr id="8" name="p1-price"/>
          <p:cNvSpPr txBox="1"/>
          <p:nvPr/>
        </p:nvSpPr>
        <p:spPr>
          <a:xfrm>
            <a:off x="609600" y="2844800"/>
            <a:ext cx="3810000" cy="711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4400" noProof="1" b="1">
                <a:solidFill>
                  <a:srgbClr val="D9A441"/>
                </a:solidFill>
                <a:latin typeface="MiSans"/>
                <a:ea typeface="MiSans"/>
              </a:rPr>
              <a:t>¥2999</a:t>
            </a:r>
            <a:endParaRPr lang="en-US" sz="4400" noProof="1"/>
          </a:p>
        </p:txBody>
      </p:sp>
      <p:sp>
        <p:nvSpPr>
          <p:cNvPr id="9" name="p1-items"/>
          <p:cNvSpPr txBox="1"/>
          <p:nvPr/>
        </p:nvSpPr>
        <p:spPr>
          <a:xfrm>
            <a:off x="609600" y="3683000"/>
            <a:ext cx="4826000" cy="762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70000"/>
              </a:lnSpc>
            </a:pPr>
            <a:r>
              <a:rPr lang="en-US" sz="1050" noProof="1">
                <a:solidFill>
                  <a:srgbClr val="8E8E96"/>
                </a:solidFill>
                <a:latin typeface="MiSans"/>
                <a:ea typeface="MiSans"/>
              </a:rPr>
              <a:t>主相机 · 云台夹 · 1/4″ 螺纹手柄</a:t>
            </a:r>
            <a:endParaRPr lang="en-US" sz="1050" noProof="1"/>
          </a:p>
          <a:p>
            <a:pPr algn="l">
              <a:lnSpc>
                <a:spcPct val="170000"/>
              </a:lnSpc>
            </a:pPr>
            <a:r>
              <a:rPr lang="en-US" sz="1050" noProof="1">
                <a:solidFill>
                  <a:srgbClr val="8E8E96"/>
                </a:solidFill>
                <a:latin typeface="MiSans"/>
                <a:ea typeface="MiSans"/>
              </a:rPr>
              <a:t>便携收纳袋 · USB-C PD 快充线（USB 3.1）</a:t>
            </a:r>
            <a:endParaRPr lang="en-US" sz="1050" noProof="1"/>
          </a:p>
        </p:txBody>
      </p:sp>
      <p:sp>
        <p:nvSpPr>
          <p:cNvPr id="10" name="price-vline"/>
          <p:cNvSpPr/>
          <p:nvPr/>
        </p:nvSpPr>
        <p:spPr>
          <a:xfrm>
            <a:off x="6083300" y="2489200"/>
            <a:ext cx="12700" cy="19558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1" name="p2-label"/>
          <p:cNvSpPr txBox="1"/>
          <p:nvPr/>
        </p:nvSpPr>
        <p:spPr>
          <a:xfrm>
            <a:off x="6604000" y="2489200"/>
            <a:ext cx="2540000" cy="27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500" noProof="1" b="1">
                <a:solidFill>
                  <a:srgbClr val="F2F0EA"/>
                </a:solidFill>
                <a:latin typeface="MiSans"/>
                <a:ea typeface="MiSans"/>
              </a:rPr>
              <a:t>全能套装</a:t>
            </a:r>
            <a:endParaRPr lang="en-US" sz="1500" noProof="1"/>
          </a:p>
        </p:txBody>
      </p:sp>
      <p:sp>
        <p:nvSpPr>
          <p:cNvPr id="12" name="p2-price"/>
          <p:cNvSpPr txBox="1"/>
          <p:nvPr/>
        </p:nvSpPr>
        <p:spPr>
          <a:xfrm>
            <a:off x="6604000" y="2844800"/>
            <a:ext cx="3810000" cy="711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4400" noProof="1" b="1">
                <a:solidFill>
                  <a:srgbClr val="D9A441"/>
                </a:solidFill>
                <a:latin typeface="MiSans"/>
                <a:ea typeface="MiSans"/>
              </a:rPr>
              <a:t>¥3799</a:t>
            </a:r>
            <a:endParaRPr lang="en-US" sz="4400" noProof="1"/>
          </a:p>
        </p:txBody>
      </p:sp>
      <p:sp>
        <p:nvSpPr>
          <p:cNvPr id="13" name="p2-items"/>
          <p:cNvSpPr txBox="1"/>
          <p:nvPr/>
        </p:nvSpPr>
        <p:spPr>
          <a:xfrm>
            <a:off x="6604000" y="3683000"/>
            <a:ext cx="4978400" cy="762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70000"/>
              </a:lnSpc>
            </a:pPr>
            <a:r>
              <a:rPr lang="en-US" sz="1050" noProof="1">
                <a:solidFill>
                  <a:srgbClr val="8E8E96"/>
                </a:solidFill>
                <a:latin typeface="MiSans"/>
                <a:ea typeface="MiSans"/>
              </a:rPr>
              <a:t>含标准套装全部配件，另加 DJI Mic 3 发射器、</a:t>
            </a:r>
            <a:endParaRPr lang="en-US" sz="1050" noProof="1"/>
          </a:p>
          <a:p>
            <a:pPr algn="l">
              <a:lnSpc>
                <a:spcPct val="170000"/>
              </a:lnSpc>
            </a:pPr>
            <a:r>
              <a:rPr lang="en-US" sz="1050" noProof="1">
                <a:solidFill>
                  <a:srgbClr val="8E8E96"/>
                </a:solidFill>
                <a:latin typeface="MiSans"/>
                <a:ea typeface="MiSans"/>
              </a:rPr>
              <a:t>补光灯、增广镜、迷你三脚架、收纳包</a:t>
            </a:r>
            <a:endParaRPr lang="en-US" sz="1050" noProof="1"/>
          </a:p>
        </p:txBody>
      </p:sp>
      <p:sp>
        <p:nvSpPr>
          <p:cNvPr id="14" name="mid-line"/>
          <p:cNvSpPr/>
          <p:nvPr/>
        </p:nvSpPr>
        <p:spPr>
          <a:xfrm>
            <a:off x="609600" y="4876800"/>
            <a:ext cx="109728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5" name="closing"/>
          <p:cNvSpPr txBox="1"/>
          <p:nvPr/>
        </p:nvSpPr>
        <p:spPr>
          <a:xfrm>
            <a:off x="609600" y="5156200"/>
            <a:ext cx="10972800" cy="609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ctr">
              <a:lnSpc>
                <a:spcPct val="120000"/>
              </a:lnSpc>
            </a:pPr>
            <a:r>
              <a:rPr lang="en-US" sz="2800" noProof="1" b="1">
                <a:solidFill>
                  <a:srgbClr val="F2F0EA"/>
                </a:solidFill>
                <a:latin typeface="MiSans"/>
                <a:ea typeface="MiSans"/>
              </a:rPr>
              <a:t>大片生活，即刻呈现。</a:t>
            </a:r>
            <a:endParaRPr lang="en-US" sz="2800" noProof="1"/>
          </a:p>
        </p:txBody>
      </p:sp>
      <p:sp>
        <p:nvSpPr>
          <p:cNvPr id="16" name="teaser"/>
          <p:cNvSpPr txBox="1"/>
          <p:nvPr/>
        </p:nvSpPr>
        <p:spPr>
          <a:xfrm>
            <a:off x="609600" y="5867400"/>
            <a:ext cx="10972800" cy="25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ctr">
              <a:lnSpc>
                <a:spcPct val="120000"/>
              </a:lnSpc>
            </a:pPr>
            <a:r>
              <a:rPr lang="en-US" sz="1300" noProof="1">
                <a:solidFill>
                  <a:srgbClr val="D9A441"/>
                </a:solidFill>
                <a:latin typeface="MiSans"/>
                <a:ea typeface="MiSans"/>
              </a:rPr>
              <a:t>彩蛋 · 双摄版 Osmo Pocket 4P，年内登场</a:t>
            </a:r>
            <a:endParaRPr lang="en-US" sz="1300" noProof="1"/>
          </a:p>
        </p:txBody>
      </p:sp>
      <p:sp>
        <p:nvSpPr>
          <p:cNvPr id="17" name="source"/>
          <p:cNvSpPr txBox="1"/>
          <p:nvPr/>
        </p:nvSpPr>
        <p:spPr>
          <a:xfrm>
            <a:off x="609600" y="6477000"/>
            <a:ext cx="91440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资料来源：DJI 官网新闻稿（2026-04-16）· DJI 官方商城 · 中关村在线；图片来自 DJI 官方 CDN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</p:sld>
</file>

<file path=ppt/slides/slide2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3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4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02 / 18</a:t>
            </a:r>
            <a:endParaRPr lang="en-US" sz="900" noProof="1"/>
          </a:p>
        </p:txBody>
      </p:sp>
      <p:sp>
        <p:nvSpPr>
          <p:cNvPr id="5" name="kicker"/>
          <p:cNvSpPr txBox="1"/>
          <p:nvPr/>
        </p:nvSpPr>
        <p:spPr>
          <a:xfrm>
            <a:off x="609600" y="1168400"/>
            <a:ext cx="5080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核心亮点 KEY HIGHLIGHTS</a:t>
            </a:r>
            <a:endParaRPr lang="en-US" sz="1000" noProof="1"/>
          </a:p>
        </p:txBody>
      </p:sp>
      <p:sp>
        <p:nvSpPr>
          <p:cNvPr id="6" name="statement"/>
          <p:cNvSpPr txBox="1"/>
          <p:nvPr/>
        </p:nvSpPr>
        <p:spPr>
          <a:xfrm>
            <a:off x="609600" y="1549400"/>
            <a:ext cx="5461000" cy="1651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40000"/>
              </a:lnSpc>
            </a:pPr>
            <a:r>
              <a:rPr lang="en-US" sz="4200" noProof="1" b="1">
                <a:solidFill>
                  <a:srgbClr val="F2F0EA"/>
                </a:solidFill>
                <a:latin typeface="MiSans"/>
                <a:ea typeface="MiSans"/>
              </a:rPr>
              <a:t>把电影机，</a:t>
            </a:r>
            <a:endParaRPr lang="en-US" sz="4200" noProof="1"/>
          </a:p>
          <a:p>
            <a:pPr algn="l">
              <a:lnSpc>
                <a:spcPct val="140000"/>
              </a:lnSpc>
            </a:pPr>
            <a:r>
              <a:rPr lang="en-US" sz="4200" noProof="1" b="1">
                <a:solidFill>
                  <a:srgbClr val="F2F0EA"/>
                </a:solidFill>
                <a:latin typeface="MiSans"/>
                <a:ea typeface="MiSans"/>
              </a:rPr>
              <a:t>装进口袋。</a:t>
            </a:r>
            <a:endParaRPr lang="en-US" sz="4200" noProof="1"/>
          </a:p>
        </p:txBody>
      </p:sp>
      <p:sp>
        <p:nvSpPr>
          <p:cNvPr id="7" name="desc"/>
          <p:cNvSpPr txBox="1"/>
          <p:nvPr/>
        </p:nvSpPr>
        <p:spPr>
          <a:xfrm>
            <a:off x="609600" y="3454400"/>
            <a:ext cx="5080000" cy="660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80000"/>
              </a:lnSpc>
            </a:pPr>
            <a:r>
              <a:rPr lang="en-US" sz="1250" noProof="1">
                <a:solidFill>
                  <a:srgbClr val="8E8E96"/>
                </a:solidFill>
                <a:latin typeface="MiSans"/>
                <a:ea typeface="MiSans"/>
              </a:rPr>
              <a:t>延续 Pocket 系列便携形态，一英寸大底与全面进化的影像规格，让专业级创作随手可得。</a:t>
            </a:r>
            <a:endParaRPr lang="en-US" sz="1250" noProof="1"/>
          </a:p>
        </p:txBody>
      </p:sp>
      <p:sp>
        <p:nvSpPr>
          <p:cNvPr id="8" name="divider"/>
          <p:cNvSpPr/>
          <p:nvPr/>
        </p:nvSpPr>
        <p:spPr>
          <a:xfrm>
            <a:off x="6172200" y="1219200"/>
            <a:ext cx="12700" cy="48260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9" name="n1"/>
          <p:cNvSpPr txBox="1"/>
          <p:nvPr/>
        </p:nvSpPr>
        <p:spPr>
          <a:xfrm>
            <a:off x="6604000" y="1270000"/>
            <a:ext cx="4978400" cy="609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4000" noProof="1" b="1">
                <a:solidFill>
                  <a:srgbClr val="F2F0EA"/>
                </a:solidFill>
                <a:latin typeface="MiSans"/>
                <a:ea typeface="MiSans"/>
              </a:rPr>
              <a:t>1</a:t>
            </a:r>
            <a:r>
              <a:rPr lang="en-US" sz="2200" noProof="1" b="1">
                <a:solidFill>
                  <a:srgbClr val="D9A441"/>
                </a:solidFill>
                <a:latin typeface="MiSans"/>
                <a:ea typeface="MiSans"/>
              </a:rPr>
              <a:t> 英寸 CMOS</a:t>
            </a:r>
            <a:endParaRPr lang="en-US" sz="4000" noProof="1"/>
          </a:p>
        </p:txBody>
      </p:sp>
      <p:sp>
        <p:nvSpPr>
          <p:cNvPr id="10" name="n1-label"/>
          <p:cNvSpPr txBox="1"/>
          <p:nvPr/>
        </p:nvSpPr>
        <p:spPr>
          <a:xfrm>
            <a:off x="6604000" y="1930400"/>
            <a:ext cx="49784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100" noProof="1">
                <a:solidFill>
                  <a:srgbClr val="8E8E96"/>
                </a:solidFill>
                <a:latin typeface="MiSans"/>
                <a:ea typeface="MiSans"/>
              </a:rPr>
              <a:t>堆栈式传感器 · f/2.0 大光圈</a:t>
            </a:r>
            <a:endParaRPr lang="en-US" sz="1100" noProof="1"/>
          </a:p>
        </p:txBody>
      </p:sp>
      <p:sp>
        <p:nvSpPr>
          <p:cNvPr id="11" name="row-line1"/>
          <p:cNvSpPr/>
          <p:nvPr/>
        </p:nvSpPr>
        <p:spPr>
          <a:xfrm>
            <a:off x="6604000" y="2413000"/>
            <a:ext cx="49784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2" name="n2"/>
          <p:cNvSpPr txBox="1"/>
          <p:nvPr/>
        </p:nvSpPr>
        <p:spPr>
          <a:xfrm>
            <a:off x="6604000" y="2489200"/>
            <a:ext cx="4978400" cy="609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4000" noProof="1" b="1">
                <a:solidFill>
                  <a:srgbClr val="F2F0EA"/>
                </a:solidFill>
                <a:latin typeface="MiSans"/>
                <a:ea typeface="MiSans"/>
              </a:rPr>
              <a:t>4K/240</a:t>
            </a:r>
            <a:r>
              <a:rPr lang="en-US" sz="2200" noProof="1" b="1">
                <a:solidFill>
                  <a:srgbClr val="D9A441"/>
                </a:solidFill>
                <a:latin typeface="MiSans"/>
                <a:ea typeface="MiSans"/>
              </a:rPr>
              <a:t> fps</a:t>
            </a:r>
            <a:endParaRPr lang="en-US" sz="4000" noProof="1"/>
          </a:p>
        </p:txBody>
      </p:sp>
      <p:sp>
        <p:nvSpPr>
          <p:cNvPr id="13" name="n2-label"/>
          <p:cNvSpPr txBox="1"/>
          <p:nvPr/>
        </p:nvSpPr>
        <p:spPr>
          <a:xfrm>
            <a:off x="6604000" y="3149600"/>
            <a:ext cx="49784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100" noProof="1">
                <a:solidFill>
                  <a:srgbClr val="8E8E96"/>
                </a:solidFill>
                <a:latin typeface="MiSans"/>
                <a:ea typeface="MiSans"/>
              </a:rPr>
              <a:t>慢动作录制 · 上代的 2 倍</a:t>
            </a:r>
            <a:endParaRPr lang="en-US" sz="1100" noProof="1"/>
          </a:p>
        </p:txBody>
      </p:sp>
      <p:sp>
        <p:nvSpPr>
          <p:cNvPr id="14" name="row-line2"/>
          <p:cNvSpPr/>
          <p:nvPr/>
        </p:nvSpPr>
        <p:spPr>
          <a:xfrm>
            <a:off x="6604000" y="3632200"/>
            <a:ext cx="49784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5" name="n3"/>
          <p:cNvSpPr txBox="1"/>
          <p:nvPr/>
        </p:nvSpPr>
        <p:spPr>
          <a:xfrm>
            <a:off x="6604000" y="3708400"/>
            <a:ext cx="4978400" cy="609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4000" noProof="1" b="1">
                <a:solidFill>
                  <a:srgbClr val="F2F0EA"/>
                </a:solidFill>
                <a:latin typeface="MiSans"/>
                <a:ea typeface="MiSans"/>
              </a:rPr>
              <a:t>14</a:t>
            </a:r>
            <a:r>
              <a:rPr lang="en-US" sz="2200" noProof="1" b="1">
                <a:solidFill>
                  <a:srgbClr val="D9A441"/>
                </a:solidFill>
                <a:latin typeface="MiSans"/>
                <a:ea typeface="MiSans"/>
              </a:rPr>
              <a:t> 档</a:t>
            </a:r>
            <a:endParaRPr lang="en-US" sz="4000" noProof="1"/>
          </a:p>
        </p:txBody>
      </p:sp>
      <p:sp>
        <p:nvSpPr>
          <p:cNvPr id="16" name="n3-label"/>
          <p:cNvSpPr txBox="1"/>
          <p:nvPr/>
        </p:nvSpPr>
        <p:spPr>
          <a:xfrm>
            <a:off x="6604000" y="4368800"/>
            <a:ext cx="49784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100" noProof="1">
                <a:solidFill>
                  <a:srgbClr val="8E8E96"/>
                </a:solidFill>
                <a:latin typeface="MiSans"/>
                <a:ea typeface="MiSans"/>
              </a:rPr>
              <a:t>动态范围 · 10-bit D-Log 色彩</a:t>
            </a:r>
            <a:endParaRPr lang="en-US" sz="1100" noProof="1"/>
          </a:p>
        </p:txBody>
      </p:sp>
      <p:sp>
        <p:nvSpPr>
          <p:cNvPr id="17" name="row-line3"/>
          <p:cNvSpPr/>
          <p:nvPr/>
        </p:nvSpPr>
        <p:spPr>
          <a:xfrm>
            <a:off x="6604000" y="4851400"/>
            <a:ext cx="49784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8" name="n4"/>
          <p:cNvSpPr txBox="1"/>
          <p:nvPr/>
        </p:nvSpPr>
        <p:spPr>
          <a:xfrm>
            <a:off x="6604000" y="4927600"/>
            <a:ext cx="4978400" cy="609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4000" noProof="1" b="1">
                <a:solidFill>
                  <a:srgbClr val="F2F0EA"/>
                </a:solidFill>
                <a:latin typeface="MiSans"/>
                <a:ea typeface="MiSans"/>
              </a:rPr>
              <a:t>107</a:t>
            </a:r>
            <a:r>
              <a:rPr lang="en-US" sz="2200" noProof="1" b="1">
                <a:solidFill>
                  <a:srgbClr val="D9A441"/>
                </a:solidFill>
                <a:latin typeface="MiSans"/>
                <a:ea typeface="MiSans"/>
              </a:rPr>
              <a:t> GB</a:t>
            </a:r>
            <a:endParaRPr lang="en-US" sz="4000" noProof="1"/>
          </a:p>
        </p:txBody>
      </p:sp>
      <p:sp>
        <p:nvSpPr>
          <p:cNvPr id="19" name="n4-label"/>
          <p:cNvSpPr txBox="1"/>
          <p:nvPr/>
        </p:nvSpPr>
        <p:spPr>
          <a:xfrm>
            <a:off x="6604000" y="5588000"/>
            <a:ext cx="49784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100" noProof="1">
                <a:solidFill>
                  <a:srgbClr val="8E8E96"/>
                </a:solidFill>
                <a:latin typeface="MiSans"/>
                <a:ea typeface="MiSans"/>
              </a:rPr>
              <a:t>内置存储 · 800MB/s 极速导出</a:t>
            </a:r>
            <a:endParaRPr lang="en-US" sz="1100" noProof="1"/>
          </a:p>
        </p:txBody>
      </p:sp>
    </p:spTree>
  </p:cSld>
  <p:clrMapOvr>
    <a:masterClrMapping/>
  </p:clrMapOvr>
  <p:transition spd="fast" advClick="1">
    <p:fade/>
  </p:transition>
</p:sld>
</file>

<file path=ppt/slides/slide3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3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4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03 / 18</a:t>
            </a:r>
            <a:endParaRPr lang="en-US" sz="900" noProof="1"/>
          </a:p>
        </p:txBody>
      </p:sp>
      <p:sp>
        <p:nvSpPr>
          <p:cNvPr id="5" name="kicker"/>
          <p:cNvSpPr txBox="1"/>
          <p:nvPr/>
        </p:nvSpPr>
        <p:spPr>
          <a:xfrm>
            <a:off x="609600" y="1117600"/>
            <a:ext cx="5080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目录 CONTENTS</a:t>
            </a:r>
            <a:endParaRPr lang="en-US" sz="1000" noProof="1"/>
          </a:p>
        </p:txBody>
      </p:sp>
      <p:sp>
        <p:nvSpPr>
          <p:cNvPr id="6" name="toc1-num"/>
          <p:cNvSpPr txBox="1"/>
          <p:nvPr/>
        </p:nvSpPr>
        <p:spPr>
          <a:xfrm>
            <a:off x="609600" y="1676400"/>
            <a:ext cx="914400" cy="431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600" noProof="1" b="1">
                <a:solidFill>
                  <a:srgbClr val="D9A441"/>
                </a:solidFill>
                <a:latin typeface="MiSans"/>
                <a:ea typeface="MiSans"/>
              </a:rPr>
              <a:t>01</a:t>
            </a:r>
            <a:endParaRPr lang="en-US" sz="2600" noProof="1"/>
          </a:p>
        </p:txBody>
      </p:sp>
      <p:sp>
        <p:nvSpPr>
          <p:cNvPr id="7" name="toc1-title"/>
          <p:cNvSpPr txBox="1"/>
          <p:nvPr/>
        </p:nvSpPr>
        <p:spPr>
          <a:xfrm>
            <a:off x="1727200" y="1676400"/>
            <a:ext cx="5334000" cy="381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影像画质</a:t>
            </a:r>
            <a:endParaRPr lang="en-US" sz="2000" noProof="1"/>
          </a:p>
        </p:txBody>
      </p:sp>
      <p:sp>
        <p:nvSpPr>
          <p:cNvPr id="8" name="toc1-sub"/>
          <p:cNvSpPr txBox="1"/>
          <p:nvPr/>
        </p:nvSpPr>
        <p:spPr>
          <a:xfrm>
            <a:off x="1727200" y="2108200"/>
            <a:ext cx="5461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100" noProof="1">
                <a:solidFill>
                  <a:srgbClr val="8E8E96"/>
                </a:solidFill>
                <a:latin typeface="MiSans"/>
                <a:ea typeface="MiSans"/>
              </a:rPr>
              <a:t>一英寸 CMOS · 14 档动态范围 · 4K/240fps · 2 倍无损变焦</a:t>
            </a:r>
            <a:endParaRPr lang="en-US" sz="1100" noProof="1"/>
          </a:p>
        </p:txBody>
      </p:sp>
      <p:sp>
        <p:nvSpPr>
          <p:cNvPr id="9" name="toc1-line"/>
          <p:cNvSpPr/>
          <p:nvPr/>
        </p:nvSpPr>
        <p:spPr>
          <a:xfrm>
            <a:off x="609600" y="2540000"/>
            <a:ext cx="60960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0" name="toc2-num"/>
          <p:cNvSpPr txBox="1"/>
          <p:nvPr/>
        </p:nvSpPr>
        <p:spPr>
          <a:xfrm>
            <a:off x="609600" y="2819400"/>
            <a:ext cx="914400" cy="431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600" noProof="1" b="1">
                <a:solidFill>
                  <a:srgbClr val="D9A441"/>
                </a:solidFill>
                <a:latin typeface="MiSans"/>
                <a:ea typeface="MiSans"/>
              </a:rPr>
              <a:t>02</a:t>
            </a:r>
            <a:endParaRPr lang="en-US" sz="2600" noProof="1"/>
          </a:p>
        </p:txBody>
      </p:sp>
      <p:sp>
        <p:nvSpPr>
          <p:cNvPr id="11" name="toc2-title"/>
          <p:cNvSpPr txBox="1"/>
          <p:nvPr/>
        </p:nvSpPr>
        <p:spPr>
          <a:xfrm>
            <a:off x="1727200" y="2819400"/>
            <a:ext cx="5334000" cy="381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智能与操控</a:t>
            </a:r>
            <a:endParaRPr lang="en-US" sz="2000" noProof="1"/>
          </a:p>
        </p:txBody>
      </p:sp>
      <p:sp>
        <p:nvSpPr>
          <p:cNvPr id="12" name="toc2-sub"/>
          <p:cNvSpPr txBox="1"/>
          <p:nvPr/>
        </p:nvSpPr>
        <p:spPr>
          <a:xfrm>
            <a:off x="1727200" y="3251200"/>
            <a:ext cx="5461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100" noProof="1">
                <a:solidFill>
                  <a:srgbClr val="8E8E96"/>
                </a:solidFill>
                <a:latin typeface="MiSans"/>
                <a:ea typeface="MiSans"/>
              </a:rPr>
              <a:t>智能跟随 7.0 · 旋屏开拍 · 屏下双按键 · 三轴增稳</a:t>
            </a:r>
            <a:endParaRPr lang="en-US" sz="1100" noProof="1"/>
          </a:p>
        </p:txBody>
      </p:sp>
      <p:sp>
        <p:nvSpPr>
          <p:cNvPr id="13" name="toc2-line"/>
          <p:cNvSpPr/>
          <p:nvPr/>
        </p:nvSpPr>
        <p:spPr>
          <a:xfrm>
            <a:off x="609600" y="3683000"/>
            <a:ext cx="60960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4" name="toc3-num"/>
          <p:cNvSpPr txBox="1"/>
          <p:nvPr/>
        </p:nvSpPr>
        <p:spPr>
          <a:xfrm>
            <a:off x="609600" y="3962400"/>
            <a:ext cx="914400" cy="431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600" noProof="1" b="1">
                <a:solidFill>
                  <a:srgbClr val="D9A441"/>
                </a:solidFill>
                <a:latin typeface="MiSans"/>
                <a:ea typeface="MiSans"/>
              </a:rPr>
              <a:t>03</a:t>
            </a:r>
            <a:endParaRPr lang="en-US" sz="2600" noProof="1"/>
          </a:p>
        </p:txBody>
      </p:sp>
      <p:sp>
        <p:nvSpPr>
          <p:cNvPr id="15" name="toc3-title"/>
          <p:cNvSpPr txBox="1"/>
          <p:nvPr/>
        </p:nvSpPr>
        <p:spPr>
          <a:xfrm>
            <a:off x="1727200" y="3962400"/>
            <a:ext cx="5334000" cy="381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音频与生态</a:t>
            </a:r>
            <a:endParaRPr lang="en-US" sz="2000" noProof="1"/>
          </a:p>
        </p:txBody>
      </p:sp>
      <p:sp>
        <p:nvSpPr>
          <p:cNvPr id="16" name="toc3-sub"/>
          <p:cNvSpPr txBox="1"/>
          <p:nvPr/>
        </p:nvSpPr>
        <p:spPr>
          <a:xfrm>
            <a:off x="1727200" y="4394200"/>
            <a:ext cx="5461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100" noProof="1">
                <a:solidFill>
                  <a:srgbClr val="8E8E96"/>
                </a:solidFill>
                <a:latin typeface="MiSans"/>
                <a:ea typeface="MiSans"/>
              </a:rPr>
              <a:t>OsmoAudio 四声道 · 107GB 存储 · 240 分钟续航 · 配件</a:t>
            </a:r>
            <a:endParaRPr lang="en-US" sz="1100" noProof="1"/>
          </a:p>
        </p:txBody>
      </p:sp>
      <p:sp>
        <p:nvSpPr>
          <p:cNvPr id="17" name="toc3-line"/>
          <p:cNvSpPr/>
          <p:nvPr/>
        </p:nvSpPr>
        <p:spPr>
          <a:xfrm>
            <a:off x="609600" y="4826000"/>
            <a:ext cx="60960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8" name="toc4-num"/>
          <p:cNvSpPr txBox="1"/>
          <p:nvPr/>
        </p:nvSpPr>
        <p:spPr>
          <a:xfrm>
            <a:off x="609600" y="5105400"/>
            <a:ext cx="914400" cy="431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600" noProof="1" b="1">
                <a:solidFill>
                  <a:srgbClr val="D9A441"/>
                </a:solidFill>
                <a:latin typeface="MiSans"/>
                <a:ea typeface="MiSans"/>
              </a:rPr>
              <a:t>04</a:t>
            </a:r>
            <a:endParaRPr lang="en-US" sz="2600" noProof="1"/>
          </a:p>
        </p:txBody>
      </p:sp>
      <p:sp>
        <p:nvSpPr>
          <p:cNvPr id="19" name="toc4-title"/>
          <p:cNvSpPr txBox="1"/>
          <p:nvPr/>
        </p:nvSpPr>
        <p:spPr>
          <a:xfrm>
            <a:off x="1727200" y="5105400"/>
            <a:ext cx="5334000" cy="381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规格与售价</a:t>
            </a:r>
            <a:endParaRPr lang="en-US" sz="2000" noProof="1"/>
          </a:p>
        </p:txBody>
      </p:sp>
      <p:sp>
        <p:nvSpPr>
          <p:cNvPr id="20" name="toc4-sub"/>
          <p:cNvSpPr txBox="1"/>
          <p:nvPr/>
        </p:nvSpPr>
        <p:spPr>
          <a:xfrm>
            <a:off x="1727200" y="5537200"/>
            <a:ext cx="5461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100" noProof="1">
                <a:solidFill>
                  <a:srgbClr val="8E8E96"/>
                </a:solidFill>
                <a:latin typeface="MiSans"/>
                <a:ea typeface="MiSans"/>
              </a:rPr>
              <a:t>全参数一览 · 标准套装 ¥2999 · 全能套装 ¥3799</a:t>
            </a:r>
            <a:endParaRPr lang="en-US" sz="1100" noProof="1"/>
          </a:p>
        </p:txBody>
      </p:sp>
      <p:pic>
        <p:nvPicPr>
          <p:cNvPr id="21" name="toc-img"/>
          <p:cNvPicPr/>
          <p:nvPr/>
        </p:nvPicPr>
        <p:blipFill>
          <a:blip r:embed="rId2"/>
          <a:srcRect t="0" b="0"/>
          <a:stretch>
            <a:fillRect/>
          </a:stretch>
        </p:blipFill>
        <p:spPr>
          <a:xfrm>
            <a:off x="7620000" y="1219200"/>
            <a:ext cx="3962400" cy="3962400"/>
          </a:xfrm>
          <a:prstGeom prst="rect">
            <a:avLst/>
          </a:prstGeom>
          <a:ln>
            <a:noFill/>
          </a:ln>
        </p:spPr>
      </p:pic>
      <p:sp>
        <p:nvSpPr>
          <p:cNvPr id="22" name="toc-img-caption"/>
          <p:cNvSpPr txBox="1"/>
          <p:nvPr/>
        </p:nvSpPr>
        <p:spPr>
          <a:xfrm>
            <a:off x="7620000" y="5283200"/>
            <a:ext cx="39624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ct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Osmo Pocket 4 · 一英寸口袋云台相机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</p:sld>
</file>

<file path=ppt/slides/slide4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g-img"/>
          <p:cNvPicPr/>
          <p:nvPr/>
        </p:nvPicPr>
        <p:blipFill>
          <a:blip r:embed="rId2"/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3" name="dim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0C0E">
              <a:alpha val="50196"/>
            </a:srgbClr>
          </a:solidFill>
          <a:ln>
            <a:noFill/>
          </a:ln>
        </p:spPr>
      </p:sp>
      <p:sp>
        <p:nvSpPr>
          <p:cNvPr id="4" name="bottom-grad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rotWithShape="1">
            <a:gsLst>
              <a:gs pos="0">
                <a:srgbClr val="0C0C0E">
                  <a:alpha val="0"/>
                </a:srgbClr>
              </a:gs>
              <a:gs pos="100000">
                <a:srgbClr val="0C0C0E">
                  <a:alpha val="85098"/>
                </a:srgbClr>
              </a:gs>
            </a:gsLst>
            <a:lin ang="5400000" scaled="1"/>
          </a:gradFill>
          <a:ln>
            <a:noFill/>
          </a:ln>
        </p:spPr>
      </p:sp>
      <p:sp>
        <p:nvSpPr>
          <p:cNvPr id="5" name="ch-num"/>
          <p:cNvSpPr txBox="1"/>
          <p:nvPr/>
        </p:nvSpPr>
        <p:spPr>
          <a:xfrm>
            <a:off x="609600" y="1498600"/>
            <a:ext cx="5080000" cy="2413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5000" noProof="1" b="1">
                <a:solidFill>
                  <a:srgbClr val="D9A441"/>
                </a:solidFill>
                <a:latin typeface="MiSans"/>
                <a:ea typeface="MiSans"/>
              </a:rPr>
              <a:t>01</a:t>
            </a:r>
            <a:endParaRPr lang="en-US" sz="15000" noProof="1"/>
          </a:p>
        </p:txBody>
      </p:sp>
      <p:sp>
        <p:nvSpPr>
          <p:cNvPr id="6" name="ch-bar"/>
          <p:cNvSpPr/>
          <p:nvPr/>
        </p:nvSpPr>
        <p:spPr>
          <a:xfrm>
            <a:off x="609600" y="4013200"/>
            <a:ext cx="711200" cy="508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7" name="ch-eng"/>
          <p:cNvSpPr txBox="1"/>
          <p:nvPr/>
        </p:nvSpPr>
        <p:spPr>
          <a:xfrm>
            <a:off x="609600" y="4241800"/>
            <a:ext cx="5080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200" noProof="1" spc="400" kern="0">
                <a:solidFill>
                  <a:srgbClr val="D9A441"/>
                </a:solidFill>
                <a:latin typeface="MiSans"/>
                <a:ea typeface="MiSans"/>
              </a:rPr>
              <a:t>IMAGE QUALITY</a:t>
            </a:r>
            <a:endParaRPr lang="en-US" sz="1200" noProof="1"/>
          </a:p>
        </p:txBody>
      </p:sp>
      <p:sp>
        <p:nvSpPr>
          <p:cNvPr id="8" name="ch-title"/>
          <p:cNvSpPr txBox="1"/>
          <p:nvPr/>
        </p:nvSpPr>
        <p:spPr>
          <a:xfrm>
            <a:off x="609600" y="4521200"/>
            <a:ext cx="6350000" cy="812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5000" noProof="1" b="1">
                <a:solidFill>
                  <a:srgbClr val="F2F0EA"/>
                </a:solidFill>
                <a:latin typeface="MiSans"/>
                <a:ea typeface="MiSans"/>
              </a:rPr>
              <a:t>影像画质</a:t>
            </a:r>
            <a:endParaRPr lang="en-US" sz="5000" noProof="1"/>
          </a:p>
        </p:txBody>
      </p:sp>
      <p:sp>
        <p:nvSpPr>
          <p:cNvPr id="9" name="ch-sub"/>
          <p:cNvSpPr txBox="1"/>
          <p:nvPr/>
        </p:nvSpPr>
        <p:spPr>
          <a:xfrm>
            <a:off x="609600" y="5511800"/>
            <a:ext cx="6350000" cy="25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300" noProof="1">
                <a:solidFill>
                  <a:srgbClr val="F2F0EA">
                    <a:alpha val="80000"/>
                  </a:srgbClr>
                </a:solidFill>
                <a:latin typeface="MiSans"/>
                <a:ea typeface="MiSans"/>
              </a:rPr>
              <a:t>一英寸大底的全面进化</a:t>
            </a:r>
            <a:endParaRPr lang="en-US" sz="1300" noProof="1"/>
          </a:p>
        </p:txBody>
      </p:sp>
      <p:sp>
        <p:nvSpPr>
          <p:cNvPr id="10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F2F0EA">
                    <a:alpha val="60000"/>
                  </a:srgbClr>
                </a:solidFill>
                <a:latin typeface="MiSans"/>
                <a:ea typeface="MiSans"/>
              </a:rPr>
              <a:t>04 / 18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</p:sld>
</file>

<file path=ppt/slides/slide5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de-img"/>
          <p:cNvPicPr/>
          <p:nvPr/>
        </p:nvPicPr>
        <p:blipFill>
          <a:blip r:embed="rId2"/>
          <a:srcRect t="0" b="0"/>
          <a:stretch>
            <a:fillRect/>
          </a:stretch>
        </p:blipFill>
        <p:spPr>
          <a:xfrm>
            <a:off x="6248400" y="0"/>
            <a:ext cx="5943600" cy="6858000"/>
          </a:xfrm>
          <a:prstGeom prst="rect">
            <a:avLst/>
          </a:prstGeom>
          <a:ln>
            <a:noFill/>
          </a:ln>
        </p:spPr>
      </p:pic>
      <p:sp>
        <p:nvSpPr>
          <p:cNvPr id="3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4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5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F2F0EA">
                    <a:alpha val="60000"/>
                  </a:srgbClr>
                </a:solidFill>
                <a:latin typeface="MiSans"/>
                <a:ea typeface="MiSans"/>
              </a:rPr>
              <a:t>05 / 18</a:t>
            </a:r>
            <a:endParaRPr lang="en-US" sz="900" noProof="1"/>
          </a:p>
        </p:txBody>
      </p:sp>
      <p:sp>
        <p:nvSpPr>
          <p:cNvPr id="6" name="kicker"/>
          <p:cNvSpPr txBox="1"/>
          <p:nvPr/>
        </p:nvSpPr>
        <p:spPr>
          <a:xfrm>
            <a:off x="609600" y="1117600"/>
            <a:ext cx="5080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影像画质 IMAGE QUALITY</a:t>
            </a:r>
            <a:endParaRPr lang="en-US" sz="1000" noProof="1"/>
          </a:p>
        </p:txBody>
      </p:sp>
      <p:sp>
        <p:nvSpPr>
          <p:cNvPr id="7" name="title"/>
          <p:cNvSpPr txBox="1"/>
          <p:nvPr/>
        </p:nvSpPr>
        <p:spPr>
          <a:xfrm>
            <a:off x="609600" y="1473200"/>
            <a:ext cx="5461000" cy="127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35000"/>
              </a:lnSpc>
            </a:pP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一英寸 CMOS，</a:t>
            </a:r>
            <a:endParaRPr lang="en-US" sz="3600" noProof="1"/>
          </a:p>
          <a:p>
            <a:pPr algn="l">
              <a:lnSpc>
                <a:spcPct val="135000"/>
              </a:lnSpc>
            </a:pP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夜景更纯净</a:t>
            </a:r>
            <a:endParaRPr lang="en-US" sz="3600" noProof="1"/>
          </a:p>
        </p:txBody>
      </p:sp>
      <p:sp>
        <p:nvSpPr>
          <p:cNvPr id="8" name="body"/>
          <p:cNvSpPr txBox="1"/>
          <p:nvPr/>
        </p:nvSpPr>
        <p:spPr>
          <a:xfrm>
            <a:off x="609600" y="2997200"/>
            <a:ext cx="5029200" cy="1219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75000"/>
              </a:lnSpc>
            </a:pPr>
            <a:r>
              <a:rPr lang="en-US" sz="1300" noProof="1">
                <a:solidFill>
                  <a:srgbClr val="8E8E96"/>
                </a:solidFill>
                <a:latin typeface="MiSans"/>
                <a:ea typeface="MiSans"/>
              </a:rPr>
              <a:t>全新升级的一英寸堆栈式 CMOS，配合 f/2.0 大光圈，感光性能与浅景深效果显著提升——暗光夜景纯净通透，人像虚化柔和立体。</a:t>
            </a:r>
            <a:endParaRPr lang="en-US" sz="1300" noProof="1"/>
          </a:p>
        </p:txBody>
      </p:sp>
      <p:sp>
        <p:nvSpPr>
          <p:cNvPr id="9" name="stats-line"/>
          <p:cNvSpPr/>
          <p:nvPr/>
        </p:nvSpPr>
        <p:spPr>
          <a:xfrm>
            <a:off x="609600" y="4470400"/>
            <a:ext cx="50292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0" name="stat1"/>
          <p:cNvSpPr txBox="1"/>
          <p:nvPr/>
        </p:nvSpPr>
        <p:spPr>
          <a:xfrm>
            <a:off x="609600" y="4673600"/>
            <a:ext cx="15748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f/2.0</a:t>
            </a:r>
            <a:endParaRPr lang="en-US" sz="2000" noProof="1"/>
          </a:p>
        </p:txBody>
      </p:sp>
      <p:sp>
        <p:nvSpPr>
          <p:cNvPr id="11" name="stat1-label"/>
          <p:cNvSpPr txBox="1"/>
          <p:nvPr/>
        </p:nvSpPr>
        <p:spPr>
          <a:xfrm>
            <a:off x="609600" y="5054600"/>
            <a:ext cx="15748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最大光圈</a:t>
            </a:r>
            <a:endParaRPr lang="en-US" sz="1000" noProof="1"/>
          </a:p>
        </p:txBody>
      </p:sp>
      <p:sp>
        <p:nvSpPr>
          <p:cNvPr id="12" name="stat2"/>
          <p:cNvSpPr txBox="1"/>
          <p:nvPr/>
        </p:nvSpPr>
        <p:spPr>
          <a:xfrm>
            <a:off x="2336800" y="4673600"/>
            <a:ext cx="15748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3700 万</a:t>
            </a:r>
            <a:endParaRPr lang="en-US" sz="2000" noProof="1"/>
          </a:p>
        </p:txBody>
      </p:sp>
      <p:sp>
        <p:nvSpPr>
          <p:cNvPr id="13" name="stat2-label"/>
          <p:cNvSpPr txBox="1"/>
          <p:nvPr/>
        </p:nvSpPr>
        <p:spPr>
          <a:xfrm>
            <a:off x="2336800" y="5054600"/>
            <a:ext cx="15748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照片像素</a:t>
            </a:r>
            <a:endParaRPr lang="en-US" sz="1000" noProof="1"/>
          </a:p>
        </p:txBody>
      </p:sp>
      <p:sp>
        <p:nvSpPr>
          <p:cNvPr id="14" name="stat3"/>
          <p:cNvSpPr txBox="1"/>
          <p:nvPr/>
        </p:nvSpPr>
        <p:spPr>
          <a:xfrm>
            <a:off x="4064000" y="4673600"/>
            <a:ext cx="15748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7680×4320</a:t>
            </a:r>
            <a:endParaRPr lang="en-US" sz="2000" noProof="1"/>
          </a:p>
        </p:txBody>
      </p:sp>
      <p:sp>
        <p:nvSpPr>
          <p:cNvPr id="15" name="stat3-label"/>
          <p:cNvSpPr txBox="1"/>
          <p:nvPr/>
        </p:nvSpPr>
        <p:spPr>
          <a:xfrm>
            <a:off x="4064000" y="5054600"/>
            <a:ext cx="15748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照片最高分辨率</a:t>
            </a:r>
            <a:endParaRPr lang="en-US" sz="1000" noProof="1"/>
          </a:p>
        </p:txBody>
      </p:sp>
    </p:spTree>
  </p:cSld>
  <p:clrMapOvr>
    <a:masterClrMapping/>
  </p:clrMapOvr>
  <p:transition spd="fast" advClick="1">
    <p:fade/>
  </p:transition>
</p:sld>
</file>

<file path=ppt/slides/slide6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de-img"/>
          <p:cNvPicPr/>
          <p:nvPr/>
        </p:nvPicPr>
        <p:blipFill>
          <a:blip r:embed="rId2"/>
          <a:srcRect t="0" b="0"/>
          <a:stretch>
            <a:fillRect/>
          </a:stretch>
        </p:blipFill>
        <p:spPr>
          <a:xfrm>
            <a:off x="0" y="0"/>
            <a:ext cx="5943600" cy="6858000"/>
          </a:xfrm>
          <a:prstGeom prst="rect">
            <a:avLst/>
          </a:prstGeom>
          <a:ln>
            <a:noFill/>
          </a:ln>
        </p:spPr>
      </p:pic>
      <p:sp>
        <p:nvSpPr>
          <p:cNvPr id="3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4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5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06 / 18</a:t>
            </a:r>
            <a:endParaRPr lang="en-US" sz="900" noProof="1"/>
          </a:p>
        </p:txBody>
      </p:sp>
      <p:sp>
        <p:nvSpPr>
          <p:cNvPr id="6" name="kicker"/>
          <p:cNvSpPr txBox="1"/>
          <p:nvPr/>
        </p:nvSpPr>
        <p:spPr>
          <a:xfrm>
            <a:off x="6807200" y="1117600"/>
            <a:ext cx="47752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影像画质 IMAGE QUALITY</a:t>
            </a:r>
            <a:endParaRPr lang="en-US" sz="1000" noProof="1"/>
          </a:p>
        </p:txBody>
      </p:sp>
      <p:sp>
        <p:nvSpPr>
          <p:cNvPr id="7" name="title"/>
          <p:cNvSpPr txBox="1"/>
          <p:nvPr/>
        </p:nvSpPr>
        <p:spPr>
          <a:xfrm>
            <a:off x="6807200" y="1473200"/>
            <a:ext cx="4775200" cy="127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35000"/>
              </a:lnSpc>
            </a:pP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14 档动态范围，</a:t>
            </a:r>
            <a:endParaRPr lang="en-US" sz="3600" noProof="1"/>
          </a:p>
          <a:p>
            <a:pPr algn="l">
              <a:lnSpc>
                <a:spcPct val="135000"/>
              </a:lnSpc>
            </a:pP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光影层次分明</a:t>
            </a:r>
            <a:endParaRPr lang="en-US" sz="3600" noProof="1"/>
          </a:p>
        </p:txBody>
      </p:sp>
      <p:sp>
        <p:nvSpPr>
          <p:cNvPr id="8" name="body"/>
          <p:cNvSpPr txBox="1"/>
          <p:nvPr/>
        </p:nvSpPr>
        <p:spPr>
          <a:xfrm>
            <a:off x="6807200" y="2997200"/>
            <a:ext cx="4775200" cy="1397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75000"/>
              </a:lnSpc>
            </a:pPr>
            <a:r>
              <a:rPr lang="en-US" sz="1300" noProof="1">
                <a:solidFill>
                  <a:srgbClr val="8E8E96"/>
                </a:solidFill>
                <a:latin typeface="MiSans"/>
                <a:ea typeface="MiSans"/>
              </a:rPr>
              <a:t>大光比场景下，高光与阴影细节兼得。支持 10-bit D-Log 专业色彩模式（上代为 D-Log M），色彩过渡平滑自然，为后期调色留足电影级空间。</a:t>
            </a:r>
            <a:endParaRPr lang="en-US" sz="1300" noProof="1"/>
          </a:p>
        </p:txBody>
      </p:sp>
      <p:sp>
        <p:nvSpPr>
          <p:cNvPr id="9" name="stats-line"/>
          <p:cNvSpPr/>
          <p:nvPr/>
        </p:nvSpPr>
        <p:spPr>
          <a:xfrm>
            <a:off x="6807200" y="4572000"/>
            <a:ext cx="47752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0" name="stat1"/>
          <p:cNvSpPr txBox="1"/>
          <p:nvPr/>
        </p:nvSpPr>
        <p:spPr>
          <a:xfrm>
            <a:off x="6807200" y="4775200"/>
            <a:ext cx="15240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14 档</a:t>
            </a:r>
            <a:endParaRPr lang="en-US" sz="2000" noProof="1"/>
          </a:p>
        </p:txBody>
      </p:sp>
      <p:sp>
        <p:nvSpPr>
          <p:cNvPr id="11" name="stat1-label"/>
          <p:cNvSpPr txBox="1"/>
          <p:nvPr/>
        </p:nvSpPr>
        <p:spPr>
          <a:xfrm>
            <a:off x="6807200" y="5156200"/>
            <a:ext cx="1524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动态范围</a:t>
            </a:r>
            <a:endParaRPr lang="en-US" sz="1000" noProof="1"/>
          </a:p>
        </p:txBody>
      </p:sp>
      <p:sp>
        <p:nvSpPr>
          <p:cNvPr id="12" name="stat2"/>
          <p:cNvSpPr txBox="1"/>
          <p:nvPr/>
        </p:nvSpPr>
        <p:spPr>
          <a:xfrm>
            <a:off x="8432800" y="4775200"/>
            <a:ext cx="15240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10-bit</a:t>
            </a:r>
            <a:endParaRPr lang="en-US" sz="2000" noProof="1"/>
          </a:p>
        </p:txBody>
      </p:sp>
      <p:sp>
        <p:nvSpPr>
          <p:cNvPr id="13" name="stat2-label"/>
          <p:cNvSpPr txBox="1"/>
          <p:nvPr/>
        </p:nvSpPr>
        <p:spPr>
          <a:xfrm>
            <a:off x="8432800" y="5156200"/>
            <a:ext cx="1524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D-Log 色彩</a:t>
            </a:r>
            <a:endParaRPr lang="en-US" sz="1000" noProof="1"/>
          </a:p>
        </p:txBody>
      </p:sp>
      <p:sp>
        <p:nvSpPr>
          <p:cNvPr id="14" name="stat3"/>
          <p:cNvSpPr txBox="1"/>
          <p:nvPr/>
        </p:nvSpPr>
        <p:spPr>
          <a:xfrm>
            <a:off x="10058400" y="4775200"/>
            <a:ext cx="15240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+2 档</a:t>
            </a:r>
            <a:endParaRPr lang="en-US" sz="2000" noProof="1"/>
          </a:p>
        </p:txBody>
      </p:sp>
      <p:sp>
        <p:nvSpPr>
          <p:cNvPr id="15" name="stat3-label"/>
          <p:cNvSpPr txBox="1"/>
          <p:nvPr/>
        </p:nvSpPr>
        <p:spPr>
          <a:xfrm>
            <a:off x="10058400" y="5156200"/>
            <a:ext cx="1524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低光能力提升</a:t>
            </a:r>
            <a:endParaRPr lang="en-US" sz="1000" noProof="1"/>
          </a:p>
        </p:txBody>
      </p:sp>
      <p:sp>
        <p:nvSpPr>
          <p:cNvPr id="16" name="footnote"/>
          <p:cNvSpPr txBox="1"/>
          <p:nvPr/>
        </p:nvSpPr>
        <p:spPr>
          <a:xfrm>
            <a:off x="6807200" y="6324600"/>
            <a:ext cx="47752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数据来源：DJI 官方新闻稿，2026-04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</p:sld>
</file>

<file path=ppt/slides/slide7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1"/>
          <p:cNvPicPr/>
          <p:nvPr/>
        </p:nvPicPr>
        <p:blipFill>
          <a:blip r:embed="rId2"/>
          <a:srcRect t="21387" b="21387"/>
          <a:stretch>
            <a:fillRect/>
          </a:stretch>
        </p:blipFill>
        <p:spPr>
          <a:xfrm>
            <a:off x="6502400" y="609600"/>
            <a:ext cx="5080000" cy="2946400"/>
          </a:xfrm>
          <a:prstGeom prst="rect">
            <a:avLst/>
          </a:prstGeom>
          <a:ln>
            <a:noFill/>
          </a:ln>
        </p:spPr>
      </p:pic>
      <p:pic>
        <p:nvPicPr>
          <p:cNvPr id="3" name="img2"/>
          <p:cNvPicPr/>
          <p:nvPr/>
        </p:nvPicPr>
        <p:blipFill>
          <a:blip r:embed="rId3"/>
          <a:srcRect t="13441" b="13441"/>
          <a:stretch>
            <a:fillRect/>
          </a:stretch>
        </p:blipFill>
        <p:spPr>
          <a:xfrm>
            <a:off x="6502400" y="3759200"/>
            <a:ext cx="5080000" cy="2489200"/>
          </a:xfrm>
          <a:prstGeom prst="rect">
            <a:avLst/>
          </a:prstGeom>
          <a:ln>
            <a:noFill/>
          </a:ln>
        </p:spPr>
      </p:pic>
      <p:sp>
        <p:nvSpPr>
          <p:cNvPr id="4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5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6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07 / 18</a:t>
            </a:r>
            <a:endParaRPr lang="en-US" sz="900" noProof="1"/>
          </a:p>
        </p:txBody>
      </p:sp>
      <p:sp>
        <p:nvSpPr>
          <p:cNvPr id="7" name="kicker"/>
          <p:cNvSpPr txBox="1"/>
          <p:nvPr/>
        </p:nvSpPr>
        <p:spPr>
          <a:xfrm>
            <a:off x="609600" y="1117600"/>
            <a:ext cx="5080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影像画质 IMAGE QUALITY</a:t>
            </a:r>
            <a:endParaRPr lang="en-US" sz="1000" noProof="1"/>
          </a:p>
        </p:txBody>
      </p:sp>
      <p:sp>
        <p:nvSpPr>
          <p:cNvPr id="8" name="big-num"/>
          <p:cNvSpPr txBox="1"/>
          <p:nvPr/>
        </p:nvSpPr>
        <p:spPr>
          <a:xfrm>
            <a:off x="609600" y="1422400"/>
            <a:ext cx="5334000" cy="1676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400" noProof="1" b="1">
                <a:solidFill>
                  <a:srgbClr val="D9A441"/>
                </a:solidFill>
                <a:latin typeface="MiSans"/>
                <a:ea typeface="MiSans"/>
              </a:rPr>
              <a:t>240</a:t>
            </a: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 fps</a:t>
            </a:r>
            <a:endParaRPr lang="en-US" sz="1600" noProof="1"/>
          </a:p>
        </p:txBody>
      </p:sp>
      <p:sp>
        <p:nvSpPr>
          <p:cNvPr id="9" name="title"/>
          <p:cNvSpPr txBox="1"/>
          <p:nvPr/>
        </p:nvSpPr>
        <p:spPr>
          <a:xfrm>
            <a:off x="609600" y="3327400"/>
            <a:ext cx="5334000" cy="508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600" noProof="1" b="1">
                <a:solidFill>
                  <a:srgbClr val="F2F0EA"/>
                </a:solidFill>
                <a:latin typeface="MiSans"/>
                <a:ea typeface="MiSans"/>
              </a:rPr>
              <a:t>4K 高帧率，慢放每一瞬</a:t>
            </a:r>
            <a:endParaRPr lang="en-US" sz="2600" noProof="1"/>
          </a:p>
        </p:txBody>
      </p:sp>
      <p:sp>
        <p:nvSpPr>
          <p:cNvPr id="10" name="body"/>
          <p:cNvSpPr txBox="1"/>
          <p:nvPr/>
        </p:nvSpPr>
        <p:spPr>
          <a:xfrm>
            <a:off x="609600" y="3962400"/>
            <a:ext cx="5080000" cy="116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75000"/>
              </a:lnSpc>
            </a:pPr>
            <a:r>
              <a:rPr lang="en-US" sz="1300" noProof="1">
                <a:solidFill>
                  <a:srgbClr val="8E8E96"/>
                </a:solidFill>
                <a:latin typeface="MiSans"/>
                <a:ea typeface="MiSans"/>
              </a:rPr>
              <a:t>慢动作规格由 4K/120fps 翻倍至 4K/240fps，最高 10 倍慢放——曾专属于万元级电影机的规格，如今装进 190g 的口袋机身。</a:t>
            </a:r>
            <a:endParaRPr lang="en-US" sz="1300" noProof="1"/>
          </a:p>
        </p:txBody>
      </p:sp>
      <p:sp>
        <p:nvSpPr>
          <p:cNvPr id="11" name="stats-line"/>
          <p:cNvSpPr/>
          <p:nvPr/>
        </p:nvSpPr>
        <p:spPr>
          <a:xfrm>
            <a:off x="609600" y="5384800"/>
            <a:ext cx="50800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2" name="stat1"/>
          <p:cNvSpPr txBox="1"/>
          <p:nvPr/>
        </p:nvSpPr>
        <p:spPr>
          <a:xfrm>
            <a:off x="609600" y="5588000"/>
            <a:ext cx="15748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10×</a:t>
            </a:r>
            <a:endParaRPr lang="en-US" sz="2000" noProof="1"/>
          </a:p>
        </p:txBody>
      </p:sp>
      <p:sp>
        <p:nvSpPr>
          <p:cNvPr id="13" name="stat1-label"/>
          <p:cNvSpPr txBox="1"/>
          <p:nvPr/>
        </p:nvSpPr>
        <p:spPr>
          <a:xfrm>
            <a:off x="609600" y="5969000"/>
            <a:ext cx="15748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最高慢放</a:t>
            </a:r>
            <a:endParaRPr lang="en-US" sz="1000" noProof="1"/>
          </a:p>
        </p:txBody>
      </p:sp>
      <p:sp>
        <p:nvSpPr>
          <p:cNvPr id="14" name="stat2"/>
          <p:cNvSpPr txBox="1"/>
          <p:nvPr/>
        </p:nvSpPr>
        <p:spPr>
          <a:xfrm>
            <a:off x="2336800" y="5588000"/>
            <a:ext cx="15748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2×</a:t>
            </a:r>
            <a:endParaRPr lang="en-US" sz="2000" noProof="1"/>
          </a:p>
        </p:txBody>
      </p:sp>
      <p:sp>
        <p:nvSpPr>
          <p:cNvPr id="15" name="stat2-label"/>
          <p:cNvSpPr txBox="1"/>
          <p:nvPr/>
        </p:nvSpPr>
        <p:spPr>
          <a:xfrm>
            <a:off x="2336800" y="5969000"/>
            <a:ext cx="15748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较上代提升</a:t>
            </a:r>
            <a:endParaRPr lang="en-US" sz="1000" noProof="1"/>
          </a:p>
        </p:txBody>
      </p:sp>
      <p:sp>
        <p:nvSpPr>
          <p:cNvPr id="16" name="stat3"/>
          <p:cNvSpPr txBox="1"/>
          <p:nvPr/>
        </p:nvSpPr>
        <p:spPr>
          <a:xfrm>
            <a:off x="4064000" y="5588000"/>
            <a:ext cx="17780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4K/120</a:t>
            </a:r>
            <a:endParaRPr lang="en-US" sz="2000" noProof="1"/>
          </a:p>
        </p:txBody>
      </p:sp>
      <p:sp>
        <p:nvSpPr>
          <p:cNvPr id="17" name="stat3-label"/>
          <p:cNvSpPr txBox="1"/>
          <p:nvPr/>
        </p:nvSpPr>
        <p:spPr>
          <a:xfrm>
            <a:off x="4064000" y="5969000"/>
            <a:ext cx="1778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Pocket 3 规格</a:t>
            </a:r>
            <a:endParaRPr lang="en-US" sz="1000" noProof="1"/>
          </a:p>
        </p:txBody>
      </p:sp>
    </p:spTree>
  </p:cSld>
  <p:clrMapOvr>
    <a:masterClrMapping/>
  </p:clrMapOvr>
  <p:transition spd="fast" advClick="1">
    <p:fade/>
  </p:transition>
</p:sld>
</file>

<file path=ppt/slides/slide8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ide-img"/>
          <p:cNvPicPr/>
          <p:nvPr/>
        </p:nvPicPr>
        <p:blipFill>
          <a:blip r:embed="rId2"/>
          <a:srcRect l="21020" r="21020"/>
          <a:stretch>
            <a:fillRect/>
          </a:stretch>
        </p:blipFill>
        <p:spPr>
          <a:xfrm>
            <a:off x="6705600" y="609600"/>
            <a:ext cx="4876800" cy="5638800"/>
          </a:xfrm>
          <a:prstGeom prst="rect">
            <a:avLst/>
          </a:prstGeom>
          <a:ln>
            <a:noFill/>
          </a:ln>
        </p:spPr>
      </p:pic>
      <p:sp>
        <p:nvSpPr>
          <p:cNvPr id="3" name="hd-bar"/>
          <p:cNvSpPr/>
          <p:nvPr/>
        </p:nvSpPr>
        <p:spPr>
          <a:xfrm>
            <a:off x="609600" y="431800"/>
            <a:ext cx="50800" cy="1524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4" name="hd-label"/>
          <p:cNvSpPr txBox="1"/>
          <p:nvPr/>
        </p:nvSpPr>
        <p:spPr>
          <a:xfrm>
            <a:off x="762000" y="406400"/>
            <a:ext cx="3302000" cy="190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900" noProof="1" spc="300" kern="0">
                <a:solidFill>
                  <a:srgbClr val="8E8E96"/>
                </a:solidFill>
                <a:latin typeface="MiSans"/>
                <a:ea typeface="MiSans"/>
              </a:rPr>
              <a:t>DJI OSMO POCKET 4</a:t>
            </a:r>
            <a:endParaRPr lang="en-US" sz="900" noProof="1"/>
          </a:p>
        </p:txBody>
      </p:sp>
      <p:sp>
        <p:nvSpPr>
          <p:cNvPr id="5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8E8E96"/>
                </a:solidFill>
                <a:latin typeface="MiSans"/>
                <a:ea typeface="MiSans"/>
              </a:rPr>
              <a:t>08 / 18</a:t>
            </a:r>
            <a:endParaRPr lang="en-US" sz="900" noProof="1"/>
          </a:p>
        </p:txBody>
      </p:sp>
      <p:sp>
        <p:nvSpPr>
          <p:cNvPr id="6" name="kicker"/>
          <p:cNvSpPr txBox="1"/>
          <p:nvPr/>
        </p:nvSpPr>
        <p:spPr>
          <a:xfrm>
            <a:off x="609600" y="1117600"/>
            <a:ext cx="5080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 spc="300" kern="0">
                <a:solidFill>
                  <a:srgbClr val="D9A441"/>
                </a:solidFill>
                <a:latin typeface="MiSans"/>
                <a:ea typeface="MiSans"/>
              </a:rPr>
              <a:t>影像画质 IMAGE QUALITY</a:t>
            </a:r>
            <a:endParaRPr lang="en-US" sz="1000" noProof="1"/>
          </a:p>
        </p:txBody>
      </p:sp>
      <p:sp>
        <p:nvSpPr>
          <p:cNvPr id="7" name="title"/>
          <p:cNvSpPr txBox="1"/>
          <p:nvPr/>
        </p:nvSpPr>
        <p:spPr>
          <a:xfrm>
            <a:off x="609600" y="1473200"/>
            <a:ext cx="5461000" cy="127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35000"/>
              </a:lnSpc>
            </a:pP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2 倍无损变焦，</a:t>
            </a:r>
            <a:endParaRPr lang="en-US" sz="3600" noProof="1"/>
          </a:p>
          <a:p>
            <a:pPr algn="l">
              <a:lnSpc>
                <a:spcPct val="135000"/>
              </a:lnSpc>
            </a:pPr>
            <a:r>
              <a:rPr lang="en-US" sz="3600" noProof="1" b="1">
                <a:solidFill>
                  <a:srgbClr val="F2F0EA"/>
                </a:solidFill>
                <a:latin typeface="MiSans"/>
                <a:ea typeface="MiSans"/>
              </a:rPr>
              <a:t>人像更有电影感</a:t>
            </a:r>
            <a:endParaRPr lang="en-US" sz="3600" noProof="1"/>
          </a:p>
        </p:txBody>
      </p:sp>
      <p:sp>
        <p:nvSpPr>
          <p:cNvPr id="8" name="body"/>
          <p:cNvSpPr txBox="1"/>
          <p:nvPr/>
        </p:nvSpPr>
        <p:spPr>
          <a:xfrm>
            <a:off x="609600" y="2997200"/>
            <a:ext cx="5080000" cy="1651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t"/>
          <a:lstStyle/>
          <a:p>
            <a:pPr algn="l">
              <a:lnSpc>
                <a:spcPct val="175000"/>
              </a:lnSpc>
            </a:pPr>
            <a:r>
              <a:rPr lang="en-US" sz="1300" noProof="1">
                <a:solidFill>
                  <a:srgbClr val="8E8E96"/>
                </a:solidFill>
                <a:latin typeface="MiSans"/>
                <a:ea typeface="MiSans"/>
              </a:rPr>
              <a:t>一键切换 1×/2× 无损变焦，特写人像锐利清晰；最高 4× 数码变焦，远景近物皆在眼前。内置多种胶片影调风格，一键复刻电影质感；新增美肤滤镜，磨皮、美白与肤色冷暖随心调，搭配外置补光灯，逆光暗光也能柔光美颜。</a:t>
            </a:r>
            <a:endParaRPr lang="en-US" sz="1300" noProof="1"/>
          </a:p>
        </p:txBody>
      </p:sp>
      <p:sp>
        <p:nvSpPr>
          <p:cNvPr id="9" name="stats-line"/>
          <p:cNvSpPr/>
          <p:nvPr/>
        </p:nvSpPr>
        <p:spPr>
          <a:xfrm>
            <a:off x="609600" y="4978400"/>
            <a:ext cx="5080000" cy="12700"/>
          </a:xfrm>
          <a:prstGeom prst="rect">
            <a:avLst/>
          </a:prstGeom>
          <a:solidFill>
            <a:srgbClr val="2A2A31"/>
          </a:solidFill>
          <a:ln>
            <a:noFill/>
          </a:ln>
        </p:spPr>
      </p:sp>
      <p:sp>
        <p:nvSpPr>
          <p:cNvPr id="10" name="stat1"/>
          <p:cNvSpPr txBox="1"/>
          <p:nvPr/>
        </p:nvSpPr>
        <p:spPr>
          <a:xfrm>
            <a:off x="609600" y="5181600"/>
            <a:ext cx="15748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2×</a:t>
            </a:r>
            <a:endParaRPr lang="en-US" sz="2000" noProof="1"/>
          </a:p>
        </p:txBody>
      </p:sp>
      <p:sp>
        <p:nvSpPr>
          <p:cNvPr id="11" name="stat1-label"/>
          <p:cNvSpPr txBox="1"/>
          <p:nvPr/>
        </p:nvSpPr>
        <p:spPr>
          <a:xfrm>
            <a:off x="609600" y="5562600"/>
            <a:ext cx="15748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无损变焦</a:t>
            </a:r>
            <a:endParaRPr lang="en-US" sz="1000" noProof="1"/>
          </a:p>
        </p:txBody>
      </p:sp>
      <p:sp>
        <p:nvSpPr>
          <p:cNvPr id="12" name="stat2"/>
          <p:cNvSpPr txBox="1"/>
          <p:nvPr/>
        </p:nvSpPr>
        <p:spPr>
          <a:xfrm>
            <a:off x="2336800" y="5181600"/>
            <a:ext cx="15748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4×</a:t>
            </a:r>
            <a:endParaRPr lang="en-US" sz="2000" noProof="1"/>
          </a:p>
        </p:txBody>
      </p:sp>
      <p:sp>
        <p:nvSpPr>
          <p:cNvPr id="13" name="stat2-label"/>
          <p:cNvSpPr txBox="1"/>
          <p:nvPr/>
        </p:nvSpPr>
        <p:spPr>
          <a:xfrm>
            <a:off x="2336800" y="5562600"/>
            <a:ext cx="15748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数码变焦</a:t>
            </a:r>
            <a:endParaRPr lang="en-US" sz="1000" noProof="1"/>
          </a:p>
        </p:txBody>
      </p:sp>
      <p:sp>
        <p:nvSpPr>
          <p:cNvPr id="14" name="stat3"/>
          <p:cNvSpPr txBox="1"/>
          <p:nvPr/>
        </p:nvSpPr>
        <p:spPr>
          <a:xfrm>
            <a:off x="4064000" y="5181600"/>
            <a:ext cx="1778000" cy="330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2000" noProof="1" b="1">
                <a:solidFill>
                  <a:srgbClr val="F2F0EA"/>
                </a:solidFill>
                <a:latin typeface="MiSans"/>
                <a:ea typeface="MiSans"/>
              </a:rPr>
              <a:t>1 键</a:t>
            </a:r>
            <a:endParaRPr lang="en-US" sz="2000" noProof="1"/>
          </a:p>
        </p:txBody>
      </p:sp>
      <p:sp>
        <p:nvSpPr>
          <p:cNvPr id="15" name="stat3-label"/>
          <p:cNvSpPr txBox="1"/>
          <p:nvPr/>
        </p:nvSpPr>
        <p:spPr>
          <a:xfrm>
            <a:off x="4064000" y="5562600"/>
            <a:ext cx="1778000" cy="177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000" noProof="1">
                <a:solidFill>
                  <a:srgbClr val="8E8E96"/>
                </a:solidFill>
                <a:latin typeface="MiSans"/>
                <a:ea typeface="MiSans"/>
              </a:rPr>
              <a:t>变焦按键切换</a:t>
            </a:r>
            <a:endParaRPr lang="en-US" sz="1000" noProof="1"/>
          </a:p>
        </p:txBody>
      </p:sp>
    </p:spTree>
  </p:cSld>
  <p:clrMapOvr>
    <a:masterClrMapping/>
  </p:clrMapOvr>
  <p:transition spd="fast" advClick="1">
    <p:fade/>
  </p:transition>
</p:sld>
</file>

<file path=ppt/slides/slide9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solidFill>
          <a:srgbClr val="0C0C0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g-img"/>
          <p:cNvPicPr/>
          <p:nvPr/>
        </p:nvPicPr>
        <p:blipFill>
          <a:blip r:embed="rId2"/>
          <a:srcRect t="8032" b="803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3" name="dim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0C0E">
              <a:alpha val="50196"/>
            </a:srgbClr>
          </a:solidFill>
          <a:ln>
            <a:noFill/>
          </a:ln>
        </p:spPr>
      </p:sp>
      <p:sp>
        <p:nvSpPr>
          <p:cNvPr id="4" name="bottom-grad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rotWithShape="1">
            <a:gsLst>
              <a:gs pos="0">
                <a:srgbClr val="0C0C0E">
                  <a:alpha val="0"/>
                </a:srgbClr>
              </a:gs>
              <a:gs pos="100000">
                <a:srgbClr val="0C0C0E">
                  <a:alpha val="85098"/>
                </a:srgbClr>
              </a:gs>
            </a:gsLst>
            <a:lin ang="5400000" scaled="1"/>
          </a:gradFill>
          <a:ln>
            <a:noFill/>
          </a:ln>
        </p:spPr>
      </p:sp>
      <p:sp>
        <p:nvSpPr>
          <p:cNvPr id="5" name="ch-num"/>
          <p:cNvSpPr txBox="1"/>
          <p:nvPr/>
        </p:nvSpPr>
        <p:spPr>
          <a:xfrm>
            <a:off x="609600" y="1498600"/>
            <a:ext cx="5080000" cy="2413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5000" noProof="1" b="1">
                <a:solidFill>
                  <a:srgbClr val="D9A441"/>
                </a:solidFill>
                <a:latin typeface="MiSans"/>
                <a:ea typeface="MiSans"/>
              </a:rPr>
              <a:t>02</a:t>
            </a:r>
            <a:endParaRPr lang="en-US" sz="15000" noProof="1"/>
          </a:p>
        </p:txBody>
      </p:sp>
      <p:sp>
        <p:nvSpPr>
          <p:cNvPr id="6" name="ch-bar"/>
          <p:cNvSpPr/>
          <p:nvPr/>
        </p:nvSpPr>
        <p:spPr>
          <a:xfrm>
            <a:off x="609600" y="4013200"/>
            <a:ext cx="711200" cy="50800"/>
          </a:xfrm>
          <a:prstGeom prst="rect">
            <a:avLst/>
          </a:prstGeom>
          <a:solidFill>
            <a:srgbClr val="D9A441"/>
          </a:solidFill>
          <a:ln>
            <a:noFill/>
          </a:ln>
        </p:spPr>
      </p:sp>
      <p:sp>
        <p:nvSpPr>
          <p:cNvPr id="7" name="ch-eng"/>
          <p:cNvSpPr txBox="1"/>
          <p:nvPr/>
        </p:nvSpPr>
        <p:spPr>
          <a:xfrm>
            <a:off x="609600" y="4241800"/>
            <a:ext cx="5080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200" noProof="1" spc="400" kern="0">
                <a:solidFill>
                  <a:srgbClr val="D9A441"/>
                </a:solidFill>
                <a:latin typeface="MiSans"/>
                <a:ea typeface="MiSans"/>
              </a:rPr>
              <a:t>SMART &amp; CONTROL</a:t>
            </a:r>
            <a:endParaRPr lang="en-US" sz="1200" noProof="1"/>
          </a:p>
        </p:txBody>
      </p:sp>
      <p:sp>
        <p:nvSpPr>
          <p:cNvPr id="8" name="ch-title"/>
          <p:cNvSpPr txBox="1"/>
          <p:nvPr/>
        </p:nvSpPr>
        <p:spPr>
          <a:xfrm>
            <a:off x="609600" y="4521200"/>
            <a:ext cx="6350000" cy="812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5000" noProof="1" b="1">
                <a:solidFill>
                  <a:srgbClr val="F2F0EA"/>
                </a:solidFill>
                <a:latin typeface="MiSans"/>
                <a:ea typeface="MiSans"/>
              </a:rPr>
              <a:t>智能与操控</a:t>
            </a:r>
            <a:endParaRPr lang="en-US" sz="5000" noProof="1"/>
          </a:p>
        </p:txBody>
      </p:sp>
      <p:sp>
        <p:nvSpPr>
          <p:cNvPr id="9" name="ch-sub"/>
          <p:cNvSpPr txBox="1"/>
          <p:nvPr/>
        </p:nvSpPr>
        <p:spPr>
          <a:xfrm>
            <a:off x="609600" y="5511800"/>
            <a:ext cx="6350000" cy="25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l">
              <a:lnSpc>
                <a:spcPct val="120000"/>
              </a:lnSpc>
            </a:pPr>
            <a:r>
              <a:rPr lang="en-US" sz="1300" noProof="1">
                <a:solidFill>
                  <a:srgbClr val="F2F0EA">
                    <a:alpha val="80000"/>
                  </a:srgbClr>
                </a:solidFill>
                <a:latin typeface="MiSans"/>
                <a:ea typeface="MiSans"/>
              </a:rPr>
              <a:t>一个人，就是一支摄制组</a:t>
            </a:r>
            <a:endParaRPr lang="en-US" sz="1300" noProof="1"/>
          </a:p>
        </p:txBody>
      </p:sp>
      <p:sp>
        <p:nvSpPr>
          <p:cNvPr id="10" name="page-num"/>
          <p:cNvSpPr txBox="1"/>
          <p:nvPr/>
        </p:nvSpPr>
        <p:spPr>
          <a:xfrm>
            <a:off x="10871200" y="6477000"/>
            <a:ext cx="914400" cy="15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none" rtlCol="0" anchor="ctr"/>
          <a:lstStyle/>
          <a:p>
            <a:pPr algn="r">
              <a:lnSpc>
                <a:spcPct val="120000"/>
              </a:lnSpc>
            </a:pPr>
            <a:r>
              <a:rPr lang="en-US" sz="900" noProof="1">
                <a:solidFill>
                  <a:srgbClr val="F2F0EA">
                    <a:alpha val="60000"/>
                  </a:srgbClr>
                </a:solidFill>
                <a:latin typeface="MiSans"/>
                <a:ea typeface="MiSans"/>
              </a:rPr>
              <a:t>09 / 18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</p:sld>
</file>

<file path=ppt/theme/theme1.xml><?xml version="1.0" encoding="utf-8"?>
<a:theme xmlns:a="http://schemas.openxmlformats.org/drawingml/2006/main" name="PPTD">
  <a:themeElements>
    <a:clrScheme name="PPTD">
      <a:dk1>
        <a:srgbClr val="000000"/>
      </a:dk1>
      <a:lt1>
        <a:srgbClr val="FFFFFF"/>
      </a:lt1>
      <a:dk2>
        <a:srgbClr val="1F2937"/>
      </a:dk2>
      <a:lt2>
        <a:srgbClr val="F3F4F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D">
      <a:majorFont>
        <a:latin typeface="MiSans"/>
        <a:ea typeface="MiSans"/>
        <a:cs typeface="MiSans"/>
      </a:majorFont>
      <a:minorFont>
        <a:latin typeface="MiSans"/>
        <a:ea typeface="MiSans"/>
        <a:cs typeface="MiSans"/>
      </a:minorFont>
    </a:fontScheme>
    <a:fmtScheme name="PPTD">
      <a:fillStyleLst>
        <a:solidFill>
          <a:schemeClr val="accent1"/>
        </a:solidFill>
        <a:solidFill>
          <a:schemeClr val="accent2"/>
        </a:solidFill>
        <a:solidFill>
          <a:schemeClr val="accent3"/>
        </a:solidFill>
      </a:fillStyleLst>
      <a:lnStyleLst>
        <a:ln w="6350" cap="flat" cmpd="sng" algn="ctr">
          <a:solidFill>
            <a:schemeClr val="accent1"/>
          </a:solidFill>
          <a:prstDash val="solid"/>
        </a:ln>
        <a:ln w="12700" cap="flat" cmpd="sng" algn="ctr">
          <a:solidFill>
            <a:schemeClr val="accent1"/>
          </a:solidFill>
          <a:prstDash val="solid"/>
        </a:ln>
        <a:ln w="19050" cap="flat" cmpd="sng" algn="ctr">
          <a:solidFill>
            <a:schemeClr val="accent1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lt1"/>
        </a:solidFill>
        <a:solidFill>
          <a:schemeClr val="lt2"/>
        </a:solidFill>
        <a:solidFill>
          <a:schemeClr val="dk1"/>
        </a:solidFill>
      </a:bgFillStyleLst>
    </a:fmtScheme>
  </a:themeElements>
</a:theme>
</file>

<file path=customXml/provenance.xml><?xml version="1.0" encoding="utf-8"?>
<provenance xmlns="urn:kimi:pptd:provenance">
  <producer>Kimi Slides/Design</producer>
  <statement>Built by Kimi Slides/Design with PPTD</statement>
</provenance>
</file>

<file path=docProps/app.xml><?xml version="1.0" encoding="utf-8"?>
<Properties xmlns="http://schemas.openxmlformats.org/officeDocument/2006/extended-properties">
  <Application>Neo Design</Application>
  <Company>Moonshot</Company>
  <Slides>18</Slides>
</Properties>
</file>

<file path=docProps/core.xml><?xml version="1.0" encoding="utf-8"?>
<cp:coreProperties xmlns:cp="http://schemas.openxmlformats.org/package/2006/metadata/core-properties" xmlns:dc="http://purl.org/dc/elements/1.1/">
  <dc:title>DJI Osmo Pocket 4 产品深度解读</dc:title>
  <dc:subject>DJI Osmo Pocket 4 产品深度解读</dc:subject>
  <dc:creator>Kimi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{"Label":"DJI Osmo Pocket 4 产品深度解读","ContentProducer":"001191110108MACG2KBH8F10000","ProduceID":"dji-pocket4","ReservedCode1":"","ContentPropagator":"001191110108MACG2KBH8F20000","PropagateID":"","ReservedCode2":""}</vt:lpwstr>
  </property>
</Properties>
</file>