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Default Extension="png" ContentType="image/png"/>
  <Default Extension="jpg" ContentType="image/jpeg"/>
  <Default Extension="jpeg" ContentType="image/jpeg"/>
  <Default Extension="gif" ContentType="image/gif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 type="custom"/>
  <p:notesSz cx="12192000" cy="6858000"/>
  <p:embeddedFontLst>
    <p:embeddedFont>
      <p:font typeface="MiSans" charset="-122" pitchFamily="34"/>
      <p:regular r:id="rId11"/>
    </p:embeddedFont>
  </p:embeddedFontLst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a="http://schemas.openxmlformats.org/drawingml/2006/main" xmlns:r="http://schemas.openxmlformats.org/officeDocument/2006/relationships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font" Target="fonts/font1.fntdata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_0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_0.png"/><Relationship Id="rId3" Type="http://schemas.openxmlformats.org/officeDocument/2006/relationships/hyperlink" Target="https://www.xiaomiev.com/yu7" TargetMode="Externa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_0.jpg"/><Relationship Id="rId3" Type="http://schemas.openxmlformats.org/officeDocument/2006/relationships/hyperlink" Target="https://www.xiaomiev.com/yu7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_0.jpg"/><Relationship Id="rId3" Type="http://schemas.openxmlformats.org/officeDocument/2006/relationships/hyperlink" Target="https://www.xiaomiev.com/yu7" TargetMode="Externa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_0.png"/><Relationship Id="rId3" Type="http://schemas.openxmlformats.org/officeDocument/2006/relationships/hyperlink" Target="https://www.xiaomiev.com/yu7" TargetMode="Externa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_0.jpg"/><Relationship Id="rId3" Type="http://schemas.openxmlformats.org/officeDocument/2006/relationships/hyperlink" Target="https://www.xiaomiev.com/yu7" TargetMode="Externa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_0.jpg"/><Relationship Id="rId3" Type="http://schemas.openxmlformats.org/officeDocument/2006/relationships/hyperlink" Target="https://www.xiaomiev.com/yu7" TargetMode="Externa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_0.jpg"/><Relationship Id="rId3" Type="http://schemas.openxmlformats.org/officeDocument/2006/relationships/hyperlink" Target="https://www.xiaomiev.com/yu7" TargetMode="External"/></Relationships>
</file>

<file path=ppt/slides/slide1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l="10069" r="10069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4902"/>
                </a:srgbClr>
              </a:gs>
              <a:gs pos="50000">
                <a:srgbClr val="000000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3" name="meta-top"/>
          <p:cNvSpPr txBox="1"/>
          <p:nvPr/>
        </p:nvSpPr>
        <p:spPr>
          <a:xfrm>
            <a:off x="762000" y="5842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spc="300" kern="0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XIAOMI EV · 小米汽车</a:t>
            </a:r>
            <a:endParaRPr lang="en-US" sz="1200" noProof="1"/>
          </a:p>
        </p:txBody>
      </p:sp>
      <p:sp>
        <p:nvSpPr>
          <p:cNvPr id="4" name="accent-line"/>
          <p:cNvSpPr/>
          <p:nvPr/>
        </p:nvSpPr>
        <p:spPr>
          <a:xfrm>
            <a:off x="762000" y="1092200"/>
            <a:ext cx="7112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5" name="cover-title"/>
          <p:cNvSpPr txBox="1"/>
          <p:nvPr/>
        </p:nvSpPr>
        <p:spPr>
          <a:xfrm>
            <a:off x="762000" y="1905000"/>
            <a:ext cx="8382000" cy="165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8600" noProof="1" b="1" spc="800" kern="0">
                <a:solidFill>
                  <a:srgbClr val="FFFFFF"/>
                </a:solidFill>
                <a:latin typeface="MiSans"/>
                <a:ea typeface="MiSans"/>
              </a:rPr>
              <a:t>小米 YU7</a:t>
            </a:r>
            <a:endParaRPr lang="en-US" sz="8600" noProof="1"/>
          </a:p>
        </p:txBody>
      </p:sp>
      <p:sp>
        <p:nvSpPr>
          <p:cNvPr id="6" name="cover-en"/>
          <p:cNvSpPr txBox="1"/>
          <p:nvPr/>
        </p:nvSpPr>
        <p:spPr>
          <a:xfrm>
            <a:off x="762000" y="3581400"/>
            <a:ext cx="8382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2000" noProof="1" spc="1000" kern="0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XIAOMI YU7</a:t>
            </a:r>
            <a:endParaRPr lang="en-US" sz="2000" noProof="1"/>
          </a:p>
        </p:txBody>
      </p:sp>
      <p:sp>
        <p:nvSpPr>
          <p:cNvPr id="7" name="slogan"/>
          <p:cNvSpPr txBox="1"/>
          <p:nvPr/>
        </p:nvSpPr>
        <p:spPr>
          <a:xfrm>
            <a:off x="762000" y="4191000"/>
            <a:ext cx="8128000" cy="584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700" noProof="1" spc="200" kern="0">
                <a:solidFill>
                  <a:srgbClr val="FFFFFF"/>
                </a:solidFill>
                <a:latin typeface="MiSans"/>
                <a:ea typeface="MiSans"/>
              </a:rPr>
              <a:t>御风而行 · 豪华高性能纯电 SUV</a:t>
            </a:r>
            <a:endParaRPr lang="en-US" sz="1700" noProof="1"/>
          </a:p>
        </p:txBody>
      </p:sp>
      <p:sp>
        <p:nvSpPr>
          <p:cNvPr id="8" name="desc"/>
          <p:cNvSpPr txBox="1"/>
          <p:nvPr/>
        </p:nvSpPr>
        <p:spPr>
          <a:xfrm>
            <a:off x="762000" y="4826000"/>
            <a:ext cx="7112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传承家族设计 · 澎湃性能 · 越级智能 · 全维安全
重新定义豪华高性能 SUV 新标准</a:t>
            </a:r>
            <a:endParaRPr lang="en-US" sz="1300" noProof="1"/>
          </a:p>
        </p:txBody>
      </p:sp>
      <p:sp>
        <p:nvSpPr>
          <p:cNvPr id="9" name="bottom-meta"/>
          <p:cNvSpPr txBox="1"/>
          <p:nvPr/>
        </p:nvSpPr>
        <p:spPr>
          <a:xfrm>
            <a:off x="762000" y="61976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 spc="100" kern="0">
                <a:solidFill>
                  <a:srgbClr val="FFFFFF">
                    <a:alpha val="60000"/>
                  </a:srgbClr>
                </a:solidFill>
                <a:latin typeface="MiSans"/>
                <a:ea typeface="MiSans"/>
              </a:rPr>
              <a:t>2025.06 上市 · 小米汽车科技有限公司</a:t>
            </a:r>
            <a:endParaRPr lang="en-US" sz="1100" noProof="1"/>
          </a:p>
        </p:txBody>
      </p:sp>
      <p:sp>
        <p:nvSpPr>
          <p:cNvPr id="10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01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2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t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0196"/>
                </a:srgbClr>
              </a:gs>
              <a:gs pos="65000">
                <a:srgbClr val="000000">
                  <a:alpha val="70196"/>
                </a:srgbClr>
              </a:gs>
              <a:gs pos="100000">
                <a:srgbClr val="000000">
                  <a:alpha val="50196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6096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YU7 AT A GLANCE · 一图看懂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117600"/>
            <a:ext cx="8890000" cy="736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核心实力，一眼读懂</a:t>
            </a:r>
            <a:endParaRPr lang="en-US" sz="4200" noProof="1"/>
          </a:p>
        </p:txBody>
      </p:sp>
      <p:sp>
        <p:nvSpPr>
          <p:cNvPr id="5" name="subtitle"/>
          <p:cNvSpPr txBox="1"/>
          <p:nvPr/>
        </p:nvSpPr>
        <p:spPr>
          <a:xfrm>
            <a:off x="762000" y="1879600"/>
            <a:ext cx="9652000" cy="330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五大核心指标，重新定义豪华高性能纯电 SUV 的标准</a:t>
            </a:r>
            <a:endParaRPr lang="en-US" sz="1500" noProof="1"/>
          </a:p>
        </p:txBody>
      </p:sp>
      <p:sp>
        <p:nvSpPr>
          <p:cNvPr id="6" name="divider"/>
          <p:cNvSpPr/>
          <p:nvPr>
            <p:extLst>
              <p:ext uri="{F5677B7D-0D2A-4D9B-9A5C-6D8D7D0E5A5D}">
                <pptd:line encoding="base64url">eyJ2aWV3Qm94IjpbODQwLDFdLCJwb2ludHMiOiIwLDAuNSA4NDAsMC41In0</pptd:line>
              </p:ext>
            </p:extLst>
          </p:nvPr>
        </p:nvSpPr>
        <p:spPr>
          <a:xfrm>
            <a:off x="762000" y="2489200"/>
            <a:ext cx="10668000" cy="12700"/>
          </a:xfrm>
          <a:custGeom>
            <a:avLst/>
            <a:gdLst/>
            <a:ahLst/>
            <a:cxnLst/>
            <a:rect l="l" t="t" r="r" b="b"/>
            <a:pathLst>
              <a:path w="840" h="1">
                <a:moveTo>
                  <a:pt x="0" y="1"/>
                </a:moveTo>
                <a:lnTo>
                  <a:pt x="840" y="1"/>
                </a:lnTo>
              </a:path>
            </a:pathLst>
          </a:custGeom>
          <a:noFill/>
          <a:ln w="12700" cap="rnd">
            <a:solidFill>
              <a:srgbClr val="FFFFFF">
                <a:alpha val="18039"/>
              </a:srgbClr>
            </a:solidFill>
            <a:round/>
          </a:ln>
        </p:spPr>
      </p:sp>
      <p:sp>
        <p:nvSpPr>
          <p:cNvPr id="7" name="stat1-line"/>
          <p:cNvSpPr/>
          <p:nvPr/>
        </p:nvSpPr>
        <p:spPr>
          <a:xfrm>
            <a:off x="762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8" name="stat2-line"/>
          <p:cNvSpPr/>
          <p:nvPr/>
        </p:nvSpPr>
        <p:spPr>
          <a:xfrm>
            <a:off x="2921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9" name="stat3-line"/>
          <p:cNvSpPr/>
          <p:nvPr/>
        </p:nvSpPr>
        <p:spPr>
          <a:xfrm>
            <a:off x="5080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0" name="stat4-line"/>
          <p:cNvSpPr/>
          <p:nvPr/>
        </p:nvSpPr>
        <p:spPr>
          <a:xfrm>
            <a:off x="7239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1" name="stat5-line"/>
          <p:cNvSpPr/>
          <p:nvPr/>
        </p:nvSpPr>
        <p:spPr>
          <a:xfrm>
            <a:off x="9398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2" name="stat1"/>
          <p:cNvSpPr txBox="1"/>
          <p:nvPr/>
        </p:nvSpPr>
        <p:spPr>
          <a:xfrm>
            <a:off x="762000" y="32004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23.35</a:t>
            </a:r>
            <a:r>
              <a:rPr lang="en-US" sz="16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万起</a:t>
            </a:r>
            <a:endParaRPr lang="en-US" sz="1600" noProof="1"/>
          </a:p>
        </p:txBody>
      </p:sp>
      <p:sp>
        <p:nvSpPr>
          <p:cNvPr id="13" name="stat1-label"/>
          <p:cNvSpPr txBox="1"/>
          <p:nvPr/>
        </p:nvSpPr>
        <p:spPr>
          <a:xfrm>
            <a:off x="762000" y="4038600"/>
            <a:ext cx="1905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起售价格</a:t>
            </a:r>
            <a:endParaRPr lang="en-US" sz="1400" noProof="1"/>
          </a:p>
        </p:txBody>
      </p:sp>
      <p:sp>
        <p:nvSpPr>
          <p:cNvPr id="14" name="stat1-desc"/>
          <p:cNvSpPr txBox="1"/>
          <p:nvPr/>
        </p:nvSpPr>
        <p:spPr>
          <a:xfrm>
            <a:off x="762000" y="4368800"/>
            <a:ext cx="1930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官网在售价（2026.08）</a:t>
            </a:r>
            <a:endParaRPr lang="en-US" sz="1200" noProof="1"/>
          </a:p>
        </p:txBody>
      </p:sp>
      <p:sp>
        <p:nvSpPr>
          <p:cNvPr id="15" name="stat2"/>
          <p:cNvSpPr txBox="1"/>
          <p:nvPr/>
        </p:nvSpPr>
        <p:spPr>
          <a:xfrm>
            <a:off x="2921000" y="32004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835</a:t>
            </a:r>
            <a:r>
              <a:rPr lang="en-US" sz="16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km</a:t>
            </a:r>
            <a:endParaRPr lang="en-US" sz="1600" noProof="1"/>
          </a:p>
        </p:txBody>
      </p:sp>
      <p:sp>
        <p:nvSpPr>
          <p:cNvPr id="16" name="stat2-label"/>
          <p:cNvSpPr txBox="1"/>
          <p:nvPr/>
        </p:nvSpPr>
        <p:spPr>
          <a:xfrm>
            <a:off x="2921000" y="4038600"/>
            <a:ext cx="1905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CLTC 最高续航</a:t>
            </a:r>
            <a:endParaRPr lang="en-US" sz="1400" noProof="1"/>
          </a:p>
        </p:txBody>
      </p:sp>
      <p:sp>
        <p:nvSpPr>
          <p:cNvPr id="17" name="stat2-desc"/>
          <p:cNvSpPr txBox="1"/>
          <p:nvPr/>
        </p:nvSpPr>
        <p:spPr>
          <a:xfrm>
            <a:off x="2921000" y="4368800"/>
            <a:ext cx="1930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全系长续航，入门即长续航</a:t>
            </a:r>
            <a:endParaRPr lang="en-US" sz="1200" noProof="1"/>
          </a:p>
        </p:txBody>
      </p:sp>
      <p:sp>
        <p:nvSpPr>
          <p:cNvPr id="18" name="stat3"/>
          <p:cNvSpPr txBox="1"/>
          <p:nvPr/>
        </p:nvSpPr>
        <p:spPr>
          <a:xfrm>
            <a:off x="5080000" y="32004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897</a:t>
            </a:r>
            <a:r>
              <a:rPr lang="en-US" sz="16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V</a:t>
            </a:r>
            <a:endParaRPr lang="en-US" sz="1600" noProof="1"/>
          </a:p>
        </p:txBody>
      </p:sp>
      <p:sp>
        <p:nvSpPr>
          <p:cNvPr id="19" name="stat3-label"/>
          <p:cNvSpPr txBox="1"/>
          <p:nvPr/>
        </p:nvSpPr>
        <p:spPr>
          <a:xfrm>
            <a:off x="5080000" y="4038600"/>
            <a:ext cx="1905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Max 峰值电压</a:t>
            </a:r>
            <a:endParaRPr lang="en-US" sz="1400" noProof="1"/>
          </a:p>
        </p:txBody>
      </p:sp>
      <p:sp>
        <p:nvSpPr>
          <p:cNvPr id="20" name="stat3-desc"/>
          <p:cNvSpPr txBox="1"/>
          <p:nvPr/>
        </p:nvSpPr>
        <p:spPr>
          <a:xfrm>
            <a:off x="5080000" y="4368800"/>
            <a:ext cx="1930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全系碳化硅高压平台</a:t>
            </a:r>
            <a:endParaRPr lang="en-US" sz="1200" noProof="1"/>
          </a:p>
        </p:txBody>
      </p:sp>
      <p:sp>
        <p:nvSpPr>
          <p:cNvPr id="21" name="stat4"/>
          <p:cNvSpPr txBox="1"/>
          <p:nvPr/>
        </p:nvSpPr>
        <p:spPr>
          <a:xfrm>
            <a:off x="7239000" y="32004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0.245</a:t>
            </a:r>
            <a:endParaRPr lang="en-US" sz="1600" noProof="1"/>
          </a:p>
        </p:txBody>
      </p:sp>
      <p:sp>
        <p:nvSpPr>
          <p:cNvPr id="22" name="stat4-label"/>
          <p:cNvSpPr txBox="1"/>
          <p:nvPr/>
        </p:nvSpPr>
        <p:spPr>
          <a:xfrm>
            <a:off x="7239000" y="4038600"/>
            <a:ext cx="1905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超低风阻系数</a:t>
            </a:r>
            <a:endParaRPr lang="en-US" sz="1400" noProof="1"/>
          </a:p>
        </p:txBody>
      </p:sp>
      <p:sp>
        <p:nvSpPr>
          <p:cNvPr id="23" name="stat4-desc"/>
          <p:cNvSpPr txBox="1"/>
          <p:nvPr/>
        </p:nvSpPr>
        <p:spPr>
          <a:xfrm>
            <a:off x="7239000" y="4368800"/>
            <a:ext cx="1930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10 组风道 · 40+ 处优化</a:t>
            </a:r>
            <a:endParaRPr lang="en-US" sz="1200" noProof="1"/>
          </a:p>
        </p:txBody>
      </p:sp>
      <p:sp>
        <p:nvSpPr>
          <p:cNvPr id="24" name="stat5"/>
          <p:cNvSpPr txBox="1"/>
          <p:nvPr/>
        </p:nvSpPr>
        <p:spPr>
          <a:xfrm>
            <a:off x="9398000" y="32004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3944</a:t>
            </a:r>
            <a:r>
              <a:rPr lang="en-US" sz="16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km</a:t>
            </a:r>
            <a:endParaRPr lang="en-US" sz="1600" noProof="1"/>
          </a:p>
        </p:txBody>
      </p:sp>
      <p:sp>
        <p:nvSpPr>
          <p:cNvPr id="25" name="stat5-label"/>
          <p:cNvSpPr txBox="1"/>
          <p:nvPr/>
        </p:nvSpPr>
        <p:spPr>
          <a:xfrm>
            <a:off x="9398000" y="4038600"/>
            <a:ext cx="1905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24h 耐力挑战</a:t>
            </a:r>
            <a:endParaRPr lang="en-US" sz="1400" noProof="1"/>
          </a:p>
        </p:txBody>
      </p:sp>
      <p:sp>
        <p:nvSpPr>
          <p:cNvPr id="26" name="stat5-desc"/>
          <p:cNvSpPr txBox="1"/>
          <p:nvPr/>
        </p:nvSpPr>
        <p:spPr>
          <a:xfrm>
            <a:off x="9398000" y="4368800"/>
            <a:ext cx="19304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中汽中心·华诚认证</a:t>
            </a:r>
            <a:endParaRPr lang="en-US" sz="1200" noProof="1"/>
          </a:p>
        </p:txBody>
      </p:sp>
      <p:sp>
        <p:nvSpPr>
          <p:cNvPr id="27" name="note"/>
          <p:cNvSpPr txBox="1"/>
          <p:nvPr/>
        </p:nvSpPr>
        <p:spPr>
          <a:xfrm>
            <a:off x="762000" y="5943600"/>
            <a:ext cx="10668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数据来源：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 xiaomiev.com/yu7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，2026 年 8 月抓取。续航、电压等数据来自小米汽车实验室，配置区分车型版本。</a:t>
            </a:r>
            <a:endParaRPr lang="en-US" sz="1100" noProof="1"/>
          </a:p>
        </p:txBody>
      </p:sp>
      <p:sp>
        <p:nvSpPr>
          <p:cNvPr id="28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02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3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t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4118"/>
                </a:srgbClr>
              </a:gs>
              <a:gs pos="60000">
                <a:srgbClr val="000000">
                  <a:alpha val="54902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609600"/>
            <a:ext cx="635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EXTERIOR DESIGN · 外观设计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117600"/>
            <a:ext cx="8128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优雅动感，一脉相承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762000" y="1879600"/>
            <a:ext cx="7112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1:3 头身比与舒展的宽体低趴姿态，搭配流畅车身曲线；
镂空水滴大灯与光环尾灯，一眼经典，再看独特。</a:t>
            </a:r>
            <a:endParaRPr lang="en-US" sz="1400" noProof="1"/>
          </a:p>
        </p:txBody>
      </p:sp>
      <p:sp>
        <p:nvSpPr>
          <p:cNvPr id="6" name="row1-num"/>
          <p:cNvSpPr txBox="1"/>
          <p:nvPr/>
        </p:nvSpPr>
        <p:spPr>
          <a:xfrm>
            <a:off x="762000" y="2946400"/>
            <a:ext cx="2794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600" noProof="1">
                <a:solidFill>
                  <a:srgbClr val="FFFFFF"/>
                </a:solidFill>
                <a:latin typeface="MiSans"/>
                <a:ea typeface="MiSans"/>
              </a:rPr>
              <a:t>1:3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头身比</a:t>
            </a:r>
            <a:endParaRPr lang="en-US" sz="1600" noProof="1"/>
          </a:p>
        </p:txBody>
      </p:sp>
      <p:sp>
        <p:nvSpPr>
          <p:cNvPr id="7" name="row1-desc"/>
          <p:cNvSpPr txBox="1"/>
          <p:nvPr/>
        </p:nvSpPr>
        <p:spPr>
          <a:xfrm>
            <a:off x="3810000" y="2997200"/>
            <a:ext cx="482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延续汽车工业沉淀百年的长车头豪华比例，蓄势待发</a:t>
            </a:r>
            <a:endParaRPr lang="en-US" sz="1300" noProof="1"/>
          </a:p>
        </p:txBody>
      </p:sp>
      <p:sp>
        <p:nvSpPr>
          <p:cNvPr id="8" name="row2-num"/>
          <p:cNvSpPr txBox="1"/>
          <p:nvPr/>
        </p:nvSpPr>
        <p:spPr>
          <a:xfrm>
            <a:off x="762000" y="3835400"/>
            <a:ext cx="2794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600" noProof="1">
                <a:solidFill>
                  <a:srgbClr val="FFFFFF"/>
                </a:solidFill>
                <a:latin typeface="MiSans"/>
                <a:ea typeface="MiSans"/>
              </a:rPr>
              <a:t>3.11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㎡ 蚌式铝机盖</a:t>
            </a:r>
            <a:endParaRPr lang="en-US" sz="1600" noProof="1"/>
          </a:p>
        </p:txBody>
      </p:sp>
      <p:sp>
        <p:nvSpPr>
          <p:cNvPr id="9" name="row2-desc"/>
          <p:cNvSpPr txBox="1"/>
          <p:nvPr/>
        </p:nvSpPr>
        <p:spPr>
          <a:xfrm>
            <a:off x="3810000" y="3886200"/>
            <a:ext cx="482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量产最大蚌式铝机盖，与整车型面浑然一体</a:t>
            </a:r>
            <a:endParaRPr lang="en-US" sz="1300" noProof="1"/>
          </a:p>
        </p:txBody>
      </p:sp>
      <p:sp>
        <p:nvSpPr>
          <p:cNvPr id="10" name="row3-num"/>
          <p:cNvSpPr txBox="1"/>
          <p:nvPr/>
        </p:nvSpPr>
        <p:spPr>
          <a:xfrm>
            <a:off x="762000" y="4724400"/>
            <a:ext cx="2794000" cy="660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600" noProof="1">
                <a:solidFill>
                  <a:srgbClr val="FFFFFF"/>
                </a:solidFill>
                <a:latin typeface="MiSans"/>
                <a:ea typeface="MiSans"/>
              </a:rPr>
              <a:t>0.245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风阻系数</a:t>
            </a:r>
            <a:endParaRPr lang="en-US" sz="1600" noProof="1"/>
          </a:p>
        </p:txBody>
      </p:sp>
      <p:sp>
        <p:nvSpPr>
          <p:cNvPr id="11" name="row3-desc"/>
          <p:cNvSpPr txBox="1"/>
          <p:nvPr/>
        </p:nvSpPr>
        <p:spPr>
          <a:xfrm>
            <a:off x="3810000" y="4775200"/>
            <a:ext cx="482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10 组贯穿式风道 · 40+ 处空气动力学优化，带来更好续航</a:t>
            </a:r>
            <a:endParaRPr lang="en-US" sz="1300" noProof="1"/>
          </a:p>
        </p:txBody>
      </p:sp>
      <p:sp>
        <p:nvSpPr>
          <p:cNvPr id="12" name="extra"/>
          <p:cNvSpPr txBox="1"/>
          <p:nvPr/>
        </p:nvSpPr>
        <p:spPr>
          <a:xfrm>
            <a:off x="762000" y="5715000"/>
            <a:ext cx="7112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200" noProof="1" spc="100" kern="0">
                <a:solidFill>
                  <a:srgbClr val="FFFFFF">
                    <a:alpha val="60000"/>
                  </a:srgbClr>
                </a:solidFill>
                <a:latin typeface="MiSans"/>
                <a:ea typeface="MiSans"/>
              </a:rPr>
              <a:t>镂空水滴大灯 · 光环尾灯 · 电动内翻式门把手 · 22° 上翘鸭尾</a:t>
            </a:r>
            <a:endParaRPr lang="en-US" sz="1200" noProof="1"/>
          </a:p>
        </p:txBody>
      </p:sp>
      <p:sp>
        <p:nvSpPr>
          <p:cNvPr id="13" name="note"/>
          <p:cNvSpPr txBox="1"/>
          <p:nvPr/>
        </p:nvSpPr>
        <p:spPr>
          <a:xfrm>
            <a:off x="762000" y="6248400"/>
            <a:ext cx="711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图源：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 · 风阻数据来自中国汽研重庆风洞实验室</a:t>
            </a:r>
            <a:endParaRPr lang="en-US" sz="1100" noProof="1"/>
          </a:p>
        </p:txBody>
      </p:sp>
      <p:sp>
        <p:nvSpPr>
          <p:cNvPr id="14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03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4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t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4118"/>
                </a:srgbClr>
              </a:gs>
              <a:gs pos="55000">
                <a:srgbClr val="000000">
                  <a:alpha val="58824"/>
                </a:srgbClr>
              </a:gs>
              <a:gs pos="100000">
                <a:srgbClr val="000000">
                  <a:alpha val="14902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609600"/>
            <a:ext cx="6604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PERFORMANCE &amp; HANDLING · 性能与操控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117600"/>
            <a:ext cx="8128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自信从容，强大内蕴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762000" y="1879600"/>
            <a:ext cx="609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从电机到底盘，以强悍性能与稳定掌控，
回应每一种向前的渴望。</a:t>
            </a:r>
            <a:endParaRPr lang="en-US" sz="1400" noProof="1"/>
          </a:p>
        </p:txBody>
      </p:sp>
      <p:sp>
        <p:nvSpPr>
          <p:cNvPr id="6" name="p1-title"/>
          <p:cNvSpPr txBox="1"/>
          <p:nvPr/>
        </p:nvSpPr>
        <p:spPr>
          <a:xfrm>
            <a:off x="762000" y="2870200"/>
            <a:ext cx="584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800" noProof="1" b="1" spc="100" kern="0">
                <a:solidFill>
                  <a:srgbClr val="FFFFFF"/>
                </a:solidFill>
                <a:latin typeface="MiSans"/>
                <a:ea typeface="MiSans"/>
              </a:rPr>
              <a:t>小米超级电机 V6s Plus</a:t>
            </a:r>
            <a:endParaRPr lang="en-US" sz="1800" noProof="1"/>
          </a:p>
        </p:txBody>
      </p:sp>
      <p:sp>
        <p:nvSpPr>
          <p:cNvPr id="7" name="p1-desc"/>
          <p:cNvSpPr txBox="1"/>
          <p:nvPr/>
        </p:nvSpPr>
        <p:spPr>
          <a:xfrm>
            <a:off x="762000" y="3276600"/>
            <a:ext cx="5842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分段磁钢 + 电压过调制技术，转速更快、功率更高，性能全面提升</a:t>
            </a:r>
            <a:endParaRPr lang="en-US" sz="1300" noProof="1"/>
          </a:p>
        </p:txBody>
      </p:sp>
      <p:sp>
        <p:nvSpPr>
          <p:cNvPr id="8" name="p2-title"/>
          <p:cNvSpPr txBox="1"/>
          <p:nvPr/>
        </p:nvSpPr>
        <p:spPr>
          <a:xfrm>
            <a:off x="762000" y="3937000"/>
            <a:ext cx="584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800" noProof="1" b="1" spc="100" kern="0">
                <a:solidFill>
                  <a:srgbClr val="FFFFFF"/>
                </a:solidFill>
                <a:latin typeface="MiSans"/>
                <a:ea typeface="MiSans"/>
              </a:rPr>
              <a:t>小米蛟龙底盘</a:t>
            </a:r>
            <a:endParaRPr lang="en-US" sz="1800" noProof="1"/>
          </a:p>
        </p:txBody>
      </p:sp>
      <p:sp>
        <p:nvSpPr>
          <p:cNvPr id="9" name="p2-desc"/>
          <p:cNvSpPr txBox="1"/>
          <p:nvPr/>
        </p:nvSpPr>
        <p:spPr>
          <a:xfrm>
            <a:off x="762000" y="4343400"/>
            <a:ext cx="5842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闭式双腔空气弹簧 + 连续阻尼可变减振器，运动与舒适兼得</a:t>
            </a:r>
            <a:endParaRPr lang="en-US" sz="1300" noProof="1"/>
          </a:p>
        </p:txBody>
      </p:sp>
      <p:sp>
        <p:nvSpPr>
          <p:cNvPr id="10" name="p3-title"/>
          <p:cNvSpPr txBox="1"/>
          <p:nvPr/>
        </p:nvSpPr>
        <p:spPr>
          <a:xfrm>
            <a:off x="762000" y="5003800"/>
            <a:ext cx="5842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800" noProof="1" b="1" spc="100" kern="0">
                <a:solidFill>
                  <a:srgbClr val="FFFFFF"/>
                </a:solidFill>
                <a:latin typeface="MiSans"/>
                <a:ea typeface="MiSans"/>
              </a:rPr>
              <a:t>Brembo® 前四活塞固定卡钳</a:t>
            </a:r>
            <a:endParaRPr lang="en-US" sz="1800" noProof="1"/>
          </a:p>
        </p:txBody>
      </p:sp>
      <p:sp>
        <p:nvSpPr>
          <p:cNvPr id="11" name="p3-desc"/>
          <p:cNvSpPr txBox="1"/>
          <p:nvPr/>
        </p:nvSpPr>
        <p:spPr>
          <a:xfrm>
            <a:off x="762000" y="5410200"/>
            <a:ext cx="5842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3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强劲制动力，兼顾性能与安全，山路与高速皆得心应手</a:t>
            </a:r>
            <a:endParaRPr lang="en-US" sz="1300" noProof="1"/>
          </a:p>
        </p:txBody>
      </p:sp>
      <p:sp>
        <p:nvSpPr>
          <p:cNvPr id="12" name="endurance-num"/>
          <p:cNvSpPr txBox="1"/>
          <p:nvPr/>
        </p:nvSpPr>
        <p:spPr>
          <a:xfrm>
            <a:off x="7874000" y="4064000"/>
            <a:ext cx="3810000" cy="1016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5400" noProof="1">
                <a:solidFill>
                  <a:srgbClr val="FFFFFF"/>
                </a:solidFill>
                <a:latin typeface="MiSans"/>
                <a:ea typeface="MiSans"/>
              </a:rPr>
              <a:t>3944</a:t>
            </a:r>
            <a:r>
              <a:rPr lang="en-US" sz="2200" noProof="1">
                <a:solidFill>
                  <a:srgbClr val="FF6900"/>
                </a:solidFill>
                <a:latin typeface="MiSans"/>
                <a:ea typeface="MiSans"/>
              </a:rPr>
              <a:t> km</a:t>
            </a:r>
            <a:endParaRPr lang="en-US" sz="1600" noProof="1"/>
          </a:p>
        </p:txBody>
      </p:sp>
      <p:sp>
        <p:nvSpPr>
          <p:cNvPr id="13" name="endurance-label"/>
          <p:cNvSpPr txBox="1"/>
          <p:nvPr/>
        </p:nvSpPr>
        <p:spPr>
          <a:xfrm>
            <a:off x="7874000" y="5105400"/>
            <a:ext cx="381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24 小时耐力挑战总行驶里程</a:t>
            </a:r>
            <a:endParaRPr lang="en-US" sz="1400" noProof="1"/>
          </a:p>
        </p:txBody>
      </p:sp>
      <p:sp>
        <p:nvSpPr>
          <p:cNvPr id="14" name="endurance-note"/>
          <p:cNvSpPr txBox="1"/>
          <p:nvPr/>
        </p:nvSpPr>
        <p:spPr>
          <a:xfrm>
            <a:off x="7874000" y="5435600"/>
            <a:ext cx="381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YU7 Max 测试车 · 中汽中心·华诚认证</a:t>
            </a:r>
            <a:endParaRPr lang="en-US" sz="1100" noProof="1"/>
          </a:p>
        </p:txBody>
      </p:sp>
      <p:sp>
        <p:nvSpPr>
          <p:cNvPr id="15" name="note"/>
          <p:cNvSpPr txBox="1"/>
          <p:nvPr/>
        </p:nvSpPr>
        <p:spPr>
          <a:xfrm>
            <a:off x="762000" y="6223000"/>
            <a:ext cx="889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数据来源：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 xiaomiev.com/yu7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 · 配置区分车型版本</a:t>
            </a:r>
            <a:endParaRPr lang="en-US" sz="1100" noProof="1"/>
          </a:p>
        </p:txBody>
      </p:sp>
      <p:sp>
        <p:nvSpPr>
          <p:cNvPr id="16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04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5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t="69" b="69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45000">
                <a:srgbClr val="000000">
                  <a:alpha val="34902"/>
                </a:srgbClr>
              </a:gs>
              <a:gs pos="100000">
                <a:srgbClr val="000000">
                  <a:alpha val="90196"/>
                </a:srgbClr>
              </a:gs>
            </a:gsLst>
            <a:lin ang="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6604000" y="609600"/>
            <a:ext cx="482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SMART CABIN · 智能座舱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6604000" y="1117600"/>
            <a:ext cx="482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澎湃智能座舱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6604000" y="1879600"/>
            <a:ext cx="4826000" cy="5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6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小米澎湃 OS · 人车家全生态，科技、豪华与舒适皆备</a:t>
            </a:r>
            <a:endParaRPr lang="en-US" sz="1400" noProof="1"/>
          </a:p>
        </p:txBody>
      </p:sp>
      <p:sp>
        <p:nvSpPr>
          <p:cNvPr id="6" name="c1-title"/>
          <p:cNvSpPr txBox="1"/>
          <p:nvPr/>
        </p:nvSpPr>
        <p:spPr>
          <a:xfrm>
            <a:off x="6604000" y="2717800"/>
            <a:ext cx="482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700" noProof="1" b="1" spc="100" kern="0">
                <a:solidFill>
                  <a:srgbClr val="FFFFFF"/>
                </a:solidFill>
                <a:latin typeface="MiSans"/>
                <a:ea typeface="MiSans"/>
              </a:rPr>
              <a:t>小米天际屏全景显示</a:t>
            </a:r>
            <a:endParaRPr lang="en-US" sz="1700" noProof="1"/>
          </a:p>
        </p:txBody>
      </p:sp>
      <p:sp>
        <p:nvSpPr>
          <p:cNvPr id="7" name="c1-desc"/>
          <p:cNvSpPr txBox="1"/>
          <p:nvPr/>
        </p:nvSpPr>
        <p:spPr>
          <a:xfrm>
            <a:off x="6604000" y="3098800"/>
            <a:ext cx="4826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60000"/>
              </a:lnSpc>
            </a:pPr>
            <a:r>
              <a:rPr lang="en-US" sz="12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三块 Mini LED · 1.1m 超宽 · 108PPD · 1200nits</a:t>
            </a:r>
            <a:endParaRPr lang="en-US" sz="1200" noProof="1"/>
          </a:p>
        </p:txBody>
      </p:sp>
      <p:sp>
        <p:nvSpPr>
          <p:cNvPr id="8" name="c2-title"/>
          <p:cNvSpPr txBox="1"/>
          <p:nvPr/>
        </p:nvSpPr>
        <p:spPr>
          <a:xfrm>
            <a:off x="6604000" y="3657600"/>
            <a:ext cx="482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700" noProof="1" b="1" spc="100" kern="0">
                <a:solidFill>
                  <a:srgbClr val="FFFFFF"/>
                </a:solidFill>
                <a:latin typeface="MiSans"/>
                <a:ea typeface="MiSans"/>
              </a:rPr>
              <a:t>第三代骁龙8 移动平台</a:t>
            </a:r>
            <a:endParaRPr lang="en-US" sz="1700" noProof="1"/>
          </a:p>
        </p:txBody>
      </p:sp>
      <p:sp>
        <p:nvSpPr>
          <p:cNvPr id="9" name="c2-desc"/>
          <p:cNvSpPr txBox="1"/>
          <p:nvPr/>
        </p:nvSpPr>
        <p:spPr>
          <a:xfrm>
            <a:off x="6604000" y="4038600"/>
            <a:ext cx="4826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60000"/>
              </a:lnSpc>
            </a:pPr>
            <a:r>
              <a:rPr lang="en-US" sz="12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4nm 制程 · 开机快、启动快、升级更快</a:t>
            </a:r>
            <a:endParaRPr lang="en-US" sz="1200" noProof="1"/>
          </a:p>
        </p:txBody>
      </p:sp>
      <p:sp>
        <p:nvSpPr>
          <p:cNvPr id="10" name="c3-title"/>
          <p:cNvSpPr txBox="1"/>
          <p:nvPr/>
        </p:nvSpPr>
        <p:spPr>
          <a:xfrm>
            <a:off x="6604000" y="4597400"/>
            <a:ext cx="482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700" noProof="1" b="1" spc="100" kern="0">
                <a:solidFill>
                  <a:srgbClr val="FFFFFF"/>
                </a:solidFill>
                <a:latin typeface="MiSans"/>
                <a:ea typeface="MiSans"/>
              </a:rPr>
              <a:t>超级小爱 · 五音区语音交互</a:t>
            </a:r>
            <a:endParaRPr lang="en-US" sz="1700" noProof="1"/>
          </a:p>
        </p:txBody>
      </p:sp>
      <p:sp>
        <p:nvSpPr>
          <p:cNvPr id="11" name="c3-desc"/>
          <p:cNvSpPr txBox="1"/>
          <p:nvPr/>
        </p:nvSpPr>
        <p:spPr>
          <a:xfrm>
            <a:off x="6604000" y="4978400"/>
            <a:ext cx="4826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60000"/>
              </a:lnSpc>
            </a:pPr>
            <a:r>
              <a:rPr lang="en-US" sz="12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端侧大模型 · 全车声纹识别 · 车外语音控制</a:t>
            </a:r>
            <a:endParaRPr lang="en-US" sz="1200" noProof="1"/>
          </a:p>
        </p:txBody>
      </p:sp>
      <p:sp>
        <p:nvSpPr>
          <p:cNvPr id="12" name="c4-title"/>
          <p:cNvSpPr txBox="1"/>
          <p:nvPr/>
        </p:nvSpPr>
        <p:spPr>
          <a:xfrm>
            <a:off x="6604000" y="5537200"/>
            <a:ext cx="4826000" cy="3556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700" noProof="1" b="1" spc="100" kern="0">
                <a:solidFill>
                  <a:srgbClr val="FFFFFF"/>
                </a:solidFill>
                <a:latin typeface="MiSans"/>
                <a:ea typeface="MiSans"/>
              </a:rPr>
              <a:t>25 扬声器豪华音响系统</a:t>
            </a:r>
            <a:endParaRPr lang="en-US" sz="1700" noProof="1"/>
          </a:p>
        </p:txBody>
      </p:sp>
      <p:sp>
        <p:nvSpPr>
          <p:cNvPr id="13" name="c4-desc"/>
          <p:cNvSpPr txBox="1"/>
          <p:nvPr/>
        </p:nvSpPr>
        <p:spPr>
          <a:xfrm>
            <a:off x="6604000" y="5918200"/>
            <a:ext cx="4826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60000"/>
              </a:lnSpc>
            </a:pPr>
            <a:r>
              <a:rPr lang="en-US" sz="12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支持杜比全景声 · 私享音乐座舱</a:t>
            </a:r>
            <a:endParaRPr lang="en-US" sz="1200" noProof="1"/>
          </a:p>
        </p:txBody>
      </p:sp>
      <p:sp>
        <p:nvSpPr>
          <p:cNvPr id="14" name="note"/>
          <p:cNvSpPr txBox="1"/>
          <p:nvPr/>
        </p:nvSpPr>
        <p:spPr>
          <a:xfrm>
            <a:off x="762000" y="6248400"/>
            <a:ext cx="5588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图源：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 · 配置区分车型版本</a:t>
            </a:r>
            <a:endParaRPr lang="en-US" sz="1100" noProof="1"/>
          </a:p>
        </p:txBody>
      </p:sp>
      <p:sp>
        <p:nvSpPr>
          <p:cNvPr id="15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05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6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t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0196"/>
                </a:srgbClr>
              </a:gs>
              <a:gs pos="70000">
                <a:srgbClr val="000000">
                  <a:alpha val="65098"/>
                </a:srgbClr>
              </a:gs>
              <a:gs pos="100000">
                <a:srgbClr val="000000">
                  <a:alpha val="45098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609600"/>
            <a:ext cx="6604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XIAOMI HAD · 智能驾驶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117600"/>
            <a:ext cx="889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全场景智能驾驶，AI 全面赋能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762000" y="1879600"/>
            <a:ext cx="7874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自研底层算法，坚持长期投入；全系标配旗舰级辅助驾驶硬件，
让驾驶更聪明、更安全。</a:t>
            </a:r>
            <a:endParaRPr lang="en-US" sz="1400" noProof="1"/>
          </a:p>
        </p:txBody>
      </p:sp>
      <p:sp>
        <p:nvSpPr>
          <p:cNvPr id="6" name="s1-line"/>
          <p:cNvSpPr/>
          <p:nvPr/>
        </p:nvSpPr>
        <p:spPr>
          <a:xfrm>
            <a:off x="762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7" name="s2-line"/>
          <p:cNvSpPr/>
          <p:nvPr/>
        </p:nvSpPr>
        <p:spPr>
          <a:xfrm>
            <a:off x="3429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8" name="s3-line"/>
          <p:cNvSpPr/>
          <p:nvPr/>
        </p:nvSpPr>
        <p:spPr>
          <a:xfrm>
            <a:off x="6096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9" name="s4-line"/>
          <p:cNvSpPr/>
          <p:nvPr/>
        </p:nvSpPr>
        <p:spPr>
          <a:xfrm>
            <a:off x="8763000" y="29972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0" name="sensor1"/>
          <p:cNvSpPr txBox="1"/>
          <p:nvPr/>
        </p:nvSpPr>
        <p:spPr>
          <a:xfrm>
            <a:off x="762000" y="32004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颗</a:t>
            </a:r>
            <a:endParaRPr lang="en-US" sz="1600" noProof="1"/>
          </a:p>
        </p:txBody>
      </p:sp>
      <p:sp>
        <p:nvSpPr>
          <p:cNvPr id="11" name="sensor1-label"/>
          <p:cNvSpPr txBox="1"/>
          <p:nvPr/>
        </p:nvSpPr>
        <p:spPr>
          <a:xfrm>
            <a:off x="762000" y="39878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激光雷达 · 全系标配</a:t>
            </a:r>
            <a:endParaRPr lang="en-US" sz="1400" noProof="1"/>
          </a:p>
        </p:txBody>
      </p:sp>
      <p:sp>
        <p:nvSpPr>
          <p:cNvPr id="12" name="sensor2"/>
          <p:cNvSpPr txBox="1"/>
          <p:nvPr/>
        </p:nvSpPr>
        <p:spPr>
          <a:xfrm>
            <a:off x="3429000" y="32004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颗</a:t>
            </a:r>
            <a:endParaRPr lang="en-US" sz="1600" noProof="1"/>
          </a:p>
        </p:txBody>
      </p:sp>
      <p:sp>
        <p:nvSpPr>
          <p:cNvPr id="13" name="sensor2-label"/>
          <p:cNvSpPr txBox="1"/>
          <p:nvPr/>
        </p:nvSpPr>
        <p:spPr>
          <a:xfrm>
            <a:off x="3429000" y="39878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4D 毫米波雷达</a:t>
            </a:r>
            <a:endParaRPr lang="en-US" sz="1400" noProof="1"/>
          </a:p>
        </p:txBody>
      </p:sp>
      <p:sp>
        <p:nvSpPr>
          <p:cNvPr id="14" name="sensor3"/>
          <p:cNvSpPr txBox="1"/>
          <p:nvPr/>
        </p:nvSpPr>
        <p:spPr>
          <a:xfrm>
            <a:off x="6096000" y="32004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11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颗</a:t>
            </a:r>
            <a:endParaRPr lang="en-US" sz="1600" noProof="1"/>
          </a:p>
        </p:txBody>
      </p:sp>
      <p:sp>
        <p:nvSpPr>
          <p:cNvPr id="15" name="sensor3-label"/>
          <p:cNvSpPr txBox="1"/>
          <p:nvPr/>
        </p:nvSpPr>
        <p:spPr>
          <a:xfrm>
            <a:off x="6096000" y="39878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高清摄像头</a:t>
            </a:r>
            <a:endParaRPr lang="en-US" sz="1400" noProof="1"/>
          </a:p>
        </p:txBody>
      </p:sp>
      <p:sp>
        <p:nvSpPr>
          <p:cNvPr id="16" name="sensor4"/>
          <p:cNvSpPr txBox="1"/>
          <p:nvPr/>
        </p:nvSpPr>
        <p:spPr>
          <a:xfrm>
            <a:off x="8763000" y="32004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12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颗</a:t>
            </a:r>
            <a:endParaRPr lang="en-US" sz="1600" noProof="1"/>
          </a:p>
        </p:txBody>
      </p:sp>
      <p:sp>
        <p:nvSpPr>
          <p:cNvPr id="17" name="sensor4-label"/>
          <p:cNvSpPr txBox="1"/>
          <p:nvPr/>
        </p:nvSpPr>
        <p:spPr>
          <a:xfrm>
            <a:off x="8763000" y="39878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超声波雷达</a:t>
            </a:r>
            <a:endParaRPr lang="en-US" sz="1400" noProof="1"/>
          </a:p>
        </p:txBody>
      </p:sp>
      <p:sp>
        <p:nvSpPr>
          <p:cNvPr id="18" name="point1"/>
          <p:cNvSpPr txBox="1"/>
          <p:nvPr/>
        </p:nvSpPr>
        <p:spPr>
          <a:xfrm>
            <a:off x="762000" y="4724400"/>
            <a:ext cx="5080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400" noProof="1">
                <a:solidFill>
                  <a:srgbClr val="FF6900"/>
                </a:solidFill>
                <a:latin typeface="MiSans"/>
                <a:ea typeface="MiSans"/>
              </a:rPr>
              <a:t>●</a:t>
            </a: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NVIDIA DRIVE AGX Thor™ 车载计算平台</a:t>
            </a:r>
            <a:endParaRPr lang="en-US" sz="1400" noProof="1"/>
          </a:p>
        </p:txBody>
      </p:sp>
      <p:sp>
        <p:nvSpPr>
          <p:cNvPr id="19" name="point2"/>
          <p:cNvSpPr txBox="1"/>
          <p:nvPr/>
        </p:nvSpPr>
        <p:spPr>
          <a:xfrm>
            <a:off x="762000" y="5207000"/>
            <a:ext cx="5080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400" noProof="1">
                <a:solidFill>
                  <a:srgbClr val="FF6900"/>
                </a:solidFill>
                <a:latin typeface="MiSans"/>
                <a:ea typeface="MiSans"/>
              </a:rPr>
              <a:t>●</a:t>
            </a: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7 颗超透防眩摄像头，暗光环境、异形障碍物看得更准</a:t>
            </a:r>
            <a:endParaRPr lang="en-US" sz="1400" noProof="1"/>
          </a:p>
        </p:txBody>
      </p:sp>
      <p:sp>
        <p:nvSpPr>
          <p:cNvPr id="20" name="point3"/>
          <p:cNvSpPr txBox="1"/>
          <p:nvPr/>
        </p:nvSpPr>
        <p:spPr>
          <a:xfrm>
            <a:off x="762000" y="5689600"/>
            <a:ext cx="5080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60000"/>
              </a:lnSpc>
            </a:pPr>
            <a:r>
              <a:rPr lang="en-US" sz="1400" noProof="1">
                <a:solidFill>
                  <a:srgbClr val="FF6900"/>
                </a:solidFill>
                <a:latin typeface="MiSans"/>
                <a:ea typeface="MiSans"/>
              </a:rPr>
              <a:t>●</a:t>
            </a: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支持自动紧急转向辅助 · 全项低速防碰撞辅助</a:t>
            </a:r>
            <a:endParaRPr lang="en-US" sz="1400" noProof="1"/>
          </a:p>
        </p:txBody>
      </p:sp>
      <p:sp>
        <p:nvSpPr>
          <p:cNvPr id="21" name="note"/>
          <p:cNvSpPr txBox="1"/>
          <p:nvPr/>
        </p:nvSpPr>
        <p:spPr>
          <a:xfrm>
            <a:off x="762000" y="6248400"/>
            <a:ext cx="8128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来源：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 · 辅助驾驶不能代替驾驶员，请随时注意路况</a:t>
            </a:r>
            <a:endParaRPr lang="en-US" sz="1100" noProof="1"/>
          </a:p>
        </p:txBody>
      </p:sp>
      <p:sp>
        <p:nvSpPr>
          <p:cNvPr id="22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06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7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l="3283" r="328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90196"/>
                </a:srgbClr>
              </a:gs>
              <a:gs pos="35000">
                <a:srgbClr val="000000">
                  <a:alpha val="54902"/>
                </a:srgbClr>
              </a:gs>
              <a:gs pos="75000">
                <a:srgbClr val="000000">
                  <a:alpha val="34902"/>
                </a:srgbClr>
              </a:gs>
              <a:gs pos="100000">
                <a:srgbClr val="000000">
                  <a:alpha val="80000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609600"/>
            <a:ext cx="6604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SAFETY · 安全设计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117600"/>
            <a:ext cx="889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铠甲笼式防护，全面可靠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762000" y="1879600"/>
            <a:ext cx="8890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7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以中欧双五星、中保研 3G+ 为设计目标，被动安全保护 720° 全面升级。</a:t>
            </a:r>
            <a:endParaRPr lang="en-US" sz="1400" noProof="1"/>
          </a:p>
        </p:txBody>
      </p:sp>
      <p:sp>
        <p:nvSpPr>
          <p:cNvPr id="6" name="a1-line"/>
          <p:cNvSpPr/>
          <p:nvPr/>
        </p:nvSpPr>
        <p:spPr>
          <a:xfrm>
            <a:off x="762000" y="30480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7" name="a2-line"/>
          <p:cNvSpPr/>
          <p:nvPr/>
        </p:nvSpPr>
        <p:spPr>
          <a:xfrm>
            <a:off x="3429000" y="30480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8" name="a3-line"/>
          <p:cNvSpPr/>
          <p:nvPr/>
        </p:nvSpPr>
        <p:spPr>
          <a:xfrm>
            <a:off x="6096000" y="30480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9" name="a4-line"/>
          <p:cNvSpPr/>
          <p:nvPr/>
        </p:nvSpPr>
        <p:spPr>
          <a:xfrm>
            <a:off x="8763000" y="30480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0" name="s1-num"/>
          <p:cNvSpPr txBox="1"/>
          <p:nvPr/>
        </p:nvSpPr>
        <p:spPr>
          <a:xfrm>
            <a:off x="762000" y="32512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2200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MPa</a:t>
            </a:r>
            <a:endParaRPr lang="en-US" sz="1600" noProof="1"/>
          </a:p>
        </p:txBody>
      </p:sp>
      <p:sp>
        <p:nvSpPr>
          <p:cNvPr id="11" name="s1-label"/>
          <p:cNvSpPr txBox="1"/>
          <p:nvPr/>
        </p:nvSpPr>
        <p:spPr>
          <a:xfrm>
            <a:off x="762000" y="40386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小米超强钢</a:t>
            </a:r>
            <a:endParaRPr lang="en-US" sz="1400" noProof="1"/>
          </a:p>
        </p:txBody>
      </p:sp>
      <p:sp>
        <p:nvSpPr>
          <p:cNvPr id="12" name="s1-desc"/>
          <p:cNvSpPr txBox="1"/>
          <p:nvPr/>
        </p:nvSpPr>
        <p:spPr>
          <a:xfrm>
            <a:off x="762000" y="4368800"/>
            <a:ext cx="228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内嵌式防滚架 · A 柱承载 +35%</a:t>
            </a:r>
            <a:endParaRPr lang="en-US" sz="1200" noProof="1"/>
          </a:p>
        </p:txBody>
      </p:sp>
      <p:sp>
        <p:nvSpPr>
          <p:cNvPr id="13" name="s2-num"/>
          <p:cNvSpPr txBox="1"/>
          <p:nvPr/>
        </p:nvSpPr>
        <p:spPr>
          <a:xfrm>
            <a:off x="3429000" y="32512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20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项</a:t>
            </a:r>
            <a:endParaRPr lang="en-US" sz="1600" noProof="1"/>
          </a:p>
        </p:txBody>
      </p:sp>
      <p:sp>
        <p:nvSpPr>
          <p:cNvPr id="14" name="s2-label"/>
          <p:cNvSpPr txBox="1"/>
          <p:nvPr/>
        </p:nvSpPr>
        <p:spPr>
          <a:xfrm>
            <a:off x="3429000" y="40386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主动安全配置</a:t>
            </a:r>
            <a:endParaRPr lang="en-US" sz="1400" noProof="1"/>
          </a:p>
        </p:txBody>
      </p:sp>
      <p:sp>
        <p:nvSpPr>
          <p:cNvPr id="15" name="s2-desc"/>
          <p:cNvSpPr txBox="1"/>
          <p:nvPr/>
        </p:nvSpPr>
        <p:spPr>
          <a:xfrm>
            <a:off x="3429000" y="4368800"/>
            <a:ext cx="228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全系标配 · 全项低速防碰撞辅助</a:t>
            </a:r>
            <a:endParaRPr lang="en-US" sz="1200" noProof="1"/>
          </a:p>
        </p:txBody>
      </p:sp>
      <p:sp>
        <p:nvSpPr>
          <p:cNvPr id="16" name="s3-num"/>
          <p:cNvSpPr txBox="1"/>
          <p:nvPr/>
        </p:nvSpPr>
        <p:spPr>
          <a:xfrm>
            <a:off x="6096000" y="32512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50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项+</a:t>
            </a:r>
            <a:endParaRPr lang="en-US" sz="1600" noProof="1"/>
          </a:p>
        </p:txBody>
      </p:sp>
      <p:sp>
        <p:nvSpPr>
          <p:cNvPr id="17" name="s3-label"/>
          <p:cNvSpPr txBox="1"/>
          <p:nvPr/>
        </p:nvSpPr>
        <p:spPr>
          <a:xfrm>
            <a:off x="6096000" y="40386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被动安全开发测试</a:t>
            </a:r>
            <a:endParaRPr lang="en-US" sz="1400" noProof="1"/>
          </a:p>
        </p:txBody>
      </p:sp>
      <p:sp>
        <p:nvSpPr>
          <p:cNvPr id="18" name="s3-desc"/>
          <p:cNvSpPr txBox="1"/>
          <p:nvPr/>
        </p:nvSpPr>
        <p:spPr>
          <a:xfrm>
            <a:off x="6096000" y="4368800"/>
            <a:ext cx="228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覆盖 C-NCAP / C-IASI 全工况</a:t>
            </a:r>
            <a:endParaRPr lang="en-US" sz="1200" noProof="1"/>
          </a:p>
        </p:txBody>
      </p:sp>
      <p:sp>
        <p:nvSpPr>
          <p:cNvPr id="19" name="s4-num"/>
          <p:cNvSpPr txBox="1"/>
          <p:nvPr/>
        </p:nvSpPr>
        <p:spPr>
          <a:xfrm>
            <a:off x="8763000" y="3251200"/>
            <a:ext cx="2286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4000" noProof="1">
                <a:solidFill>
                  <a:srgbClr val="FFFFFF"/>
                </a:solidFill>
                <a:latin typeface="MiSans"/>
                <a:ea typeface="MiSans"/>
              </a:rPr>
              <a:t>12.1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㎡</a:t>
            </a:r>
            <a:endParaRPr lang="en-US" sz="1600" noProof="1"/>
          </a:p>
        </p:txBody>
      </p:sp>
      <p:sp>
        <p:nvSpPr>
          <p:cNvPr id="20" name="s4-label"/>
          <p:cNvSpPr txBox="1"/>
          <p:nvPr/>
        </p:nvSpPr>
        <p:spPr>
          <a:xfrm>
            <a:off x="8763000" y="4038600"/>
            <a:ext cx="2286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电池气凝胶隔热</a:t>
            </a:r>
            <a:endParaRPr lang="en-US" sz="1400" noProof="1"/>
          </a:p>
        </p:txBody>
      </p:sp>
      <p:sp>
        <p:nvSpPr>
          <p:cNvPr id="21" name="s4-desc"/>
          <p:cNvSpPr txBox="1"/>
          <p:nvPr/>
        </p:nvSpPr>
        <p:spPr>
          <a:xfrm>
            <a:off x="8763000" y="4368800"/>
            <a:ext cx="2286000" cy="558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50000"/>
              </a:lnSpc>
            </a:pPr>
            <a:r>
              <a:rPr lang="en-US" sz="12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防弹涂层 · 18 层硬核物理防护</a:t>
            </a:r>
            <a:endParaRPr lang="en-US" sz="1200" noProof="1"/>
          </a:p>
        </p:txBody>
      </p:sp>
      <p:sp>
        <p:nvSpPr>
          <p:cNvPr id="22" name="note"/>
          <p:cNvSpPr txBox="1"/>
          <p:nvPr/>
        </p:nvSpPr>
        <p:spPr>
          <a:xfrm>
            <a:off x="762000" y="6248400"/>
            <a:ext cx="889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来源：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</a:t>
            </a: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 · 数据来自小米汽车实验室，配置区分车型版本</a:t>
            </a:r>
            <a:endParaRPr lang="en-US" sz="1100" noProof="1"/>
          </a:p>
        </p:txBody>
      </p:sp>
      <p:sp>
        <p:nvSpPr>
          <p:cNvPr id="23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07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slides/slide8.xml><?xml version="1.0" encoding="utf-8"?>
<p:sld xmlns:p="http://schemas.openxmlformats.org/presentationml/2006/main" xmlns:a="http://schemas.openxmlformats.org/drawingml/2006/main" xmlns:a14="http://schemas.microsoft.com/office/drawing/2010/main" xmlns:c="http://schemas.openxmlformats.org/drawingml/2006/chart" xmlns:cx="http://schemas.microsoft.com/office/drawing/2014/chartex" xmlns:m="http://schemas.openxmlformats.org/officeDocument/2006/math" xmlns:mc="http://schemas.openxmlformats.org/markup-compatibility/2006" xmlns:pptd="https://kimi-design.msh.team/pptd/2026" xmlns:r="http://schemas.openxmlformats.org/officeDocument/2006/relationships">
  <p:cSld>
    <p:bg>
      <p:bgPr>
        <a:blipFill>
          <a:blip r:embed="rId2"/>
          <a:srcRect l="39" r="39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erla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000000">
                  <a:alpha val="43922"/>
                </a:srgbClr>
              </a:gs>
              <a:gs pos="55000">
                <a:srgbClr val="000000">
                  <a:alpha val="67843"/>
                </a:srgbClr>
              </a:gs>
              <a:gs pos="100000">
                <a:srgbClr val="000000">
                  <a:alpha val="94118"/>
                </a:srgbClr>
              </a:gs>
            </a:gsLst>
            <a:lin ang="5400000" scaled="1"/>
          </a:gradFill>
          <a:ln>
            <a:noFill/>
          </a:ln>
        </p:spPr>
      </p:sp>
      <p:sp>
        <p:nvSpPr>
          <p:cNvPr id="3" name="label"/>
          <p:cNvSpPr txBox="1"/>
          <p:nvPr/>
        </p:nvSpPr>
        <p:spPr>
          <a:xfrm>
            <a:off x="762000" y="584200"/>
            <a:ext cx="6604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200" noProof="1" b="1" spc="400" kern="0">
                <a:solidFill>
                  <a:srgbClr val="FF6900"/>
                </a:solidFill>
                <a:latin typeface="MiSans"/>
                <a:ea typeface="MiSans"/>
              </a:rPr>
              <a:t>SPACE &amp; ECOLOGY · 空间与生态</a:t>
            </a:r>
            <a:endParaRPr lang="en-US" sz="1200" noProof="1"/>
          </a:p>
        </p:txBody>
      </p:sp>
      <p:sp>
        <p:nvSpPr>
          <p:cNvPr id="4" name="title"/>
          <p:cNvSpPr txBox="1"/>
          <p:nvPr/>
        </p:nvSpPr>
        <p:spPr>
          <a:xfrm>
            <a:off x="762000" y="1066800"/>
            <a:ext cx="9144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4200" noProof="1" b="1" spc="100" kern="0">
                <a:solidFill>
                  <a:srgbClr val="FFFFFF"/>
                </a:solidFill>
                <a:latin typeface="MiSans"/>
                <a:ea typeface="MiSans"/>
              </a:rPr>
              <a:t>全能实力，从容远行</a:t>
            </a:r>
            <a:endParaRPr lang="en-US" sz="4200" noProof="1"/>
          </a:p>
        </p:txBody>
      </p:sp>
      <p:sp>
        <p:nvSpPr>
          <p:cNvPr id="5" name="lead"/>
          <p:cNvSpPr txBox="1"/>
          <p:nvPr/>
        </p:nvSpPr>
        <p:spPr>
          <a:xfrm>
            <a:off x="762000" y="18288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宽敞空间、多变场景与全场景生态，让出行不再精打细算</a:t>
            </a:r>
            <a:endParaRPr lang="en-US" sz="1400" noProof="1"/>
          </a:p>
        </p:txBody>
      </p:sp>
      <p:sp>
        <p:nvSpPr>
          <p:cNvPr id="6" name="st1-line"/>
          <p:cNvSpPr/>
          <p:nvPr/>
        </p:nvSpPr>
        <p:spPr>
          <a:xfrm>
            <a:off x="762000" y="26416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7" name="st2-line"/>
          <p:cNvSpPr/>
          <p:nvPr/>
        </p:nvSpPr>
        <p:spPr>
          <a:xfrm>
            <a:off x="3810000" y="26416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8" name="st3-line"/>
          <p:cNvSpPr/>
          <p:nvPr/>
        </p:nvSpPr>
        <p:spPr>
          <a:xfrm>
            <a:off x="6858000" y="2641600"/>
            <a:ext cx="5080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9" name="space1-num"/>
          <p:cNvSpPr txBox="1"/>
          <p:nvPr/>
        </p:nvSpPr>
        <p:spPr>
          <a:xfrm>
            <a:off x="762000" y="2844800"/>
            <a:ext cx="254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141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L</a:t>
            </a:r>
            <a:endParaRPr lang="en-US" sz="1600" noProof="1"/>
          </a:p>
        </p:txBody>
      </p:sp>
      <p:sp>
        <p:nvSpPr>
          <p:cNvPr id="10" name="space1-label"/>
          <p:cNvSpPr txBox="1"/>
          <p:nvPr/>
        </p:nvSpPr>
        <p:spPr>
          <a:xfrm>
            <a:off x="762000" y="36322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电动前备箱</a:t>
            </a:r>
            <a:endParaRPr lang="en-US" sz="1400" noProof="1"/>
          </a:p>
        </p:txBody>
      </p:sp>
      <p:sp>
        <p:nvSpPr>
          <p:cNvPr id="11" name="space2-num"/>
          <p:cNvSpPr txBox="1"/>
          <p:nvPr/>
        </p:nvSpPr>
        <p:spPr>
          <a:xfrm>
            <a:off x="3810000" y="2844800"/>
            <a:ext cx="254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1970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L</a:t>
            </a:r>
            <a:endParaRPr lang="en-US" sz="1600" noProof="1"/>
          </a:p>
        </p:txBody>
      </p:sp>
      <p:sp>
        <p:nvSpPr>
          <p:cNvPr id="12" name="space2-label"/>
          <p:cNvSpPr txBox="1"/>
          <p:nvPr/>
        </p:nvSpPr>
        <p:spPr>
          <a:xfrm>
            <a:off x="3810000" y="36322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最大储物容积</a:t>
            </a:r>
            <a:endParaRPr lang="en-US" sz="1400" noProof="1"/>
          </a:p>
        </p:txBody>
      </p:sp>
      <p:sp>
        <p:nvSpPr>
          <p:cNvPr id="13" name="space3-num"/>
          <p:cNvSpPr txBox="1"/>
          <p:nvPr/>
        </p:nvSpPr>
        <p:spPr>
          <a:xfrm>
            <a:off x="6858000" y="2844800"/>
            <a:ext cx="2540000" cy="711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l">
              <a:lnSpc>
                <a:spcPct val="120000"/>
              </a:lnSpc>
            </a:pPr>
            <a:r>
              <a:rPr lang="en-US" sz="3800" noProof="1">
                <a:solidFill>
                  <a:srgbClr val="FFFFFF"/>
                </a:solidFill>
                <a:latin typeface="MiSans"/>
                <a:ea typeface="MiSans"/>
              </a:rPr>
              <a:t>36</a:t>
            </a:r>
            <a:r>
              <a:rPr lang="en-US" sz="1500" noProof="1">
                <a:solidFill>
                  <a:srgbClr val="FFFFFF">
                    <a:alpha val="70196"/>
                  </a:srgbClr>
                </a:solidFill>
                <a:latin typeface="MiSans"/>
                <a:ea typeface="MiSans"/>
              </a:rPr>
              <a:t> 处</a:t>
            </a:r>
            <a:endParaRPr lang="en-US" sz="1600" noProof="1"/>
          </a:p>
        </p:txBody>
      </p:sp>
      <p:sp>
        <p:nvSpPr>
          <p:cNvPr id="14" name="space3-label"/>
          <p:cNvSpPr txBox="1"/>
          <p:nvPr/>
        </p:nvSpPr>
        <p:spPr>
          <a:xfrm>
            <a:off x="6858000" y="3632200"/>
            <a:ext cx="2540000" cy="2794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4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全车收纳位</a:t>
            </a:r>
            <a:endParaRPr lang="en-US" sz="1400" noProof="1"/>
          </a:p>
        </p:txBody>
      </p:sp>
      <p:sp>
        <p:nvSpPr>
          <p:cNvPr id="15" name="eco"/>
          <p:cNvSpPr txBox="1"/>
          <p:nvPr/>
        </p:nvSpPr>
        <p:spPr>
          <a:xfrm>
            <a:off x="762000" y="4318000"/>
            <a:ext cx="10668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500" noProof="1">
                <a:solidFill>
                  <a:srgbClr val="FFFFFF">
                    <a:alpha val="85098"/>
                  </a:srgbClr>
                </a:solidFill>
                <a:latin typeface="MiSans"/>
                <a:ea typeface="MiSans"/>
              </a:rPr>
              <a:t>基于小米澎湃 OS 的人车家全生态 · 磁吸生态配件 · 车顶滑轨 · 27W 供电螺纹接口</a:t>
            </a:r>
            <a:endParaRPr lang="en-US" sz="1500" noProof="1"/>
          </a:p>
        </p:txBody>
      </p:sp>
      <p:sp>
        <p:nvSpPr>
          <p:cNvPr id="16" name="gt-line"/>
          <p:cNvSpPr/>
          <p:nvPr/>
        </p:nvSpPr>
        <p:spPr>
          <a:xfrm>
            <a:off x="762000" y="4978400"/>
            <a:ext cx="711200" cy="38100"/>
          </a:xfrm>
          <a:prstGeom prst="rect">
            <a:avLst/>
          </a:prstGeom>
          <a:solidFill>
            <a:srgbClr val="FF6900"/>
          </a:solidFill>
          <a:ln>
            <a:noFill/>
          </a:ln>
        </p:spPr>
      </p:sp>
      <p:sp>
        <p:nvSpPr>
          <p:cNvPr id="17" name="gt"/>
          <p:cNvSpPr txBox="1"/>
          <p:nvPr/>
        </p:nvSpPr>
        <p:spPr>
          <a:xfrm>
            <a:off x="762000" y="5130800"/>
            <a:ext cx="7874000" cy="43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700" noProof="1" b="1" spc="100" kern="0">
                <a:solidFill>
                  <a:srgbClr val="FFFFFF"/>
                </a:solidFill>
                <a:latin typeface="MiSans"/>
                <a:ea typeface="MiSans"/>
              </a:rPr>
              <a:t>YU7 GT 即将预售 —— 纽博格林北环赛道 SUV 圈速新纪录</a:t>
            </a:r>
            <a:endParaRPr lang="en-US" sz="1700" noProof="1"/>
          </a:p>
        </p:txBody>
      </p:sp>
      <p:sp>
        <p:nvSpPr>
          <p:cNvPr id="18" name="cta"/>
          <p:cNvSpPr txBox="1"/>
          <p:nvPr/>
        </p:nvSpPr>
        <p:spPr>
          <a:xfrm>
            <a:off x="762000" y="5689600"/>
            <a:ext cx="5334000" cy="4572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2000" noProof="1" b="1" spc="200" kern="0">
                <a:solidFill>
                  <a:srgbClr val="FF6900"/>
                </a:solidFill>
                <a:latin typeface="MiSans"/>
                <a:ea typeface="MiSans"/>
              </a:rPr>
              <a:t>立即预约试驾 →</a:t>
            </a:r>
            <a:endParaRPr lang="en-US" sz="2000" noProof="1"/>
          </a:p>
        </p:txBody>
      </p:sp>
      <p:sp>
        <p:nvSpPr>
          <p:cNvPr id="19" name="note"/>
          <p:cNvSpPr txBox="1"/>
          <p:nvPr/>
        </p:nvSpPr>
        <p:spPr>
          <a:xfrm>
            <a:off x="762000" y="6248400"/>
            <a:ext cx="8890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/>
          <a:lstStyle/>
          <a:p>
            <a:pPr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图源与数据：</a:t>
            </a:r>
            <a:r>
              <a:rPr lang="en-US" sz="1100" noProof="1" u="sng">
                <a:solidFill>
                  <a:srgbClr val="0563C1"/>
                </a:solidFill>
                <a:latin typeface="MiSans"/>
                <a:ea typeface="MiSans"/>
                <a:hlinkClick r:id="rId3"/>
              </a:rPr>
              <a:t>小米汽车官网 xiaomiev.com/yu7</a:t>
            </a:r>
            <a:endParaRPr lang="en-US" sz="1100" noProof="1"/>
          </a:p>
        </p:txBody>
      </p:sp>
      <p:sp>
        <p:nvSpPr>
          <p:cNvPr id="20" name="page-num"/>
          <p:cNvSpPr txBox="1"/>
          <p:nvPr/>
        </p:nvSpPr>
        <p:spPr>
          <a:xfrm>
            <a:off x="10795000" y="6350000"/>
            <a:ext cx="762000" cy="254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wrap="square" rtlCol="0" anchor="ctr"/>
          <a:lstStyle/>
          <a:p>
            <a:pPr algn="r">
              <a:lnSpc>
                <a:spcPct val="120000"/>
              </a:lnSpc>
            </a:pPr>
            <a:r>
              <a:rPr lang="en-US" sz="1100" noProof="1">
                <a:solidFill>
                  <a:srgbClr val="FFFFFF">
                    <a:alpha val="50196"/>
                  </a:srgbClr>
                </a:solidFill>
                <a:latin typeface="MiSans"/>
                <a:ea typeface="MiSans"/>
              </a:rPr>
              <a:t>08 / 08</a:t>
            </a:r>
            <a:endParaRPr lang="en-US" sz="1100" noProof="1"/>
          </a:p>
        </p:txBody>
      </p:sp>
    </p:spTree>
  </p:cSld>
  <p:clrMapOvr>
    <a:masterClrMapping/>
  </p:clrMapOvr>
  <p:transition spd="fast" advClick="1">
    <p:fade/>
  </p:transition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</a:theme>
</file>

<file path=customXml/provenance.xml><?xml version="1.0" encoding="utf-8"?>
<provenance xmlns="urn:kimi:pptd:provenance">
  <producer>Kimi Slides/Design</producer>
  <statement>Built by Kimi Slides/Design with PPTD</statement>
</provenance>
</file>

<file path=docProps/app.xml><?xml version="1.0" encoding="utf-8"?>
<Properties xmlns="http://schemas.openxmlformats.org/officeDocument/2006/extended-properties">
  <Application>Neo Design</Application>
  <Company>Moonshot</Company>
  <Slides>8</Slides>
</Properties>
</file>

<file path=docProps/core.xml><?xml version="1.0" encoding="utf-8"?>
<cp:coreProperties xmlns:cp="http://schemas.openxmlformats.org/package/2006/metadata/core-properties" xmlns:dc="http://purl.org/dc/elements/1.1/">
  <dc:title>小米 YU7 · 豪华高性能纯电 SUV</dc:title>
  <dc:subject>小米 YU7 · 豪华高性能纯电 SUV</dc:subject>
  <dc:creator>Kimi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{"Label":"小米 YU7 · 豪华高性能纯电 SUV","ContentProducer":"001191110108MACG2KBH8F10000","ProduceID":"local-export-754fbb66c2c44346a11aca5124613323","ReservedCode1":"","ContentPropagator":"001191110108MACG2KBH8F20000","PropagateID":"","ReservedCode2":""}</vt:lpwstr>
  </property>
</Properties>
</file>